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344" r:id="rId3"/>
    <p:sldId id="377" r:id="rId4"/>
    <p:sldId id="365" r:id="rId5"/>
    <p:sldId id="369" r:id="rId6"/>
    <p:sldId id="370" r:id="rId7"/>
    <p:sldId id="378" r:id="rId8"/>
    <p:sldId id="380" r:id="rId9"/>
    <p:sldId id="381" r:id="rId10"/>
    <p:sldId id="372" r:id="rId11"/>
    <p:sldId id="373" r:id="rId12"/>
    <p:sldId id="374" r:id="rId13"/>
    <p:sldId id="375" r:id="rId14"/>
    <p:sldId id="379" r:id="rId15"/>
    <p:sldId id="376" r:id="rId16"/>
    <p:sldId id="382" r:id="rId17"/>
    <p:sldId id="395" r:id="rId18"/>
    <p:sldId id="258" r:id="rId19"/>
    <p:sldId id="385" r:id="rId20"/>
    <p:sldId id="259" r:id="rId21"/>
    <p:sldId id="386" r:id="rId22"/>
    <p:sldId id="383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84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D209B-7037-44CC-9E79-228427980BF8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2B92F-0D02-4D2A-B4CC-9F0311788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72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215705" y="63966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25DFE1D0-1C90-4860-B1B1-3B1E1BEBCB63}" type="datetimeFigureOut">
              <a:rPr lang="nl-NL" smtClean="0"/>
              <a:pPr/>
              <a:t>17-2-2022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9" name="Ovaal 8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kstvak 11"/>
          <p:cNvSpPr txBox="1"/>
          <p:nvPr userDrawn="1"/>
        </p:nvSpPr>
        <p:spPr>
          <a:xfrm rot="5400000">
            <a:off x="1476118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dag 2</a:t>
            </a:r>
          </a:p>
        </p:txBody>
      </p:sp>
    </p:spTree>
    <p:extLst>
      <p:ext uri="{BB962C8B-B14F-4D97-AF65-F5344CB8AC3E}">
        <p14:creationId xmlns:p14="http://schemas.microsoft.com/office/powerpoint/2010/main" val="305036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6398" y="365125"/>
            <a:ext cx="9777401" cy="1325563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76398" y="1825625"/>
            <a:ext cx="9777402" cy="43513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9" name="Ovaal 8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 userDrawn="1"/>
        </p:nvSpPr>
        <p:spPr>
          <a:xfrm rot="5400000">
            <a:off x="1476118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dag 2</a:t>
            </a:r>
          </a:p>
        </p:txBody>
      </p:sp>
    </p:spTree>
    <p:extLst>
      <p:ext uri="{BB962C8B-B14F-4D97-AF65-F5344CB8AC3E}">
        <p14:creationId xmlns:p14="http://schemas.microsoft.com/office/powerpoint/2010/main" val="198643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76398" y="365125"/>
            <a:ext cx="6996101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9" name="Ovaal 8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 userDrawn="1"/>
        </p:nvSpPr>
        <p:spPr>
          <a:xfrm rot="5400000">
            <a:off x="1476118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dag 2</a:t>
            </a:r>
          </a:p>
        </p:txBody>
      </p:sp>
    </p:spTree>
    <p:extLst>
      <p:ext uri="{BB962C8B-B14F-4D97-AF65-F5344CB8AC3E}">
        <p14:creationId xmlns:p14="http://schemas.microsoft.com/office/powerpoint/2010/main" val="4126194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215705" y="6396691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25DFE1D0-1C90-4860-B1B1-3B1E1BEBCB63}" type="datetimeFigureOut">
              <a:rPr lang="nl-NL" smtClean="0"/>
              <a:pPr/>
              <a:t>17-2-2022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9" name="Ovaal 8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kstvak 11"/>
          <p:cNvSpPr txBox="1"/>
          <p:nvPr userDrawn="1"/>
        </p:nvSpPr>
        <p:spPr>
          <a:xfrm rot="5400000">
            <a:off x="1234072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</a:t>
            </a:r>
          </a:p>
        </p:txBody>
      </p:sp>
    </p:spTree>
    <p:extLst>
      <p:ext uri="{BB962C8B-B14F-4D97-AF65-F5344CB8AC3E}">
        <p14:creationId xmlns:p14="http://schemas.microsoft.com/office/powerpoint/2010/main" val="43110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6398" y="365125"/>
            <a:ext cx="9777401" cy="1325563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76398" y="1825625"/>
            <a:ext cx="9777402" cy="43513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9" name="Ovaal 8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kstvak 11"/>
          <p:cNvSpPr txBox="1"/>
          <p:nvPr userDrawn="1"/>
        </p:nvSpPr>
        <p:spPr>
          <a:xfrm rot="5400000">
            <a:off x="1234072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</a:t>
            </a:r>
          </a:p>
        </p:txBody>
      </p:sp>
    </p:spTree>
    <p:extLst>
      <p:ext uri="{BB962C8B-B14F-4D97-AF65-F5344CB8AC3E}">
        <p14:creationId xmlns:p14="http://schemas.microsoft.com/office/powerpoint/2010/main" val="2099951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6398" y="1709738"/>
            <a:ext cx="977105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76398" y="4589463"/>
            <a:ext cx="977105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9" name="Ovaal 8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kstvak 11"/>
          <p:cNvSpPr txBox="1"/>
          <p:nvPr userDrawn="1"/>
        </p:nvSpPr>
        <p:spPr>
          <a:xfrm rot="5400000">
            <a:off x="1234072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</a:t>
            </a:r>
          </a:p>
        </p:txBody>
      </p:sp>
    </p:spTree>
    <p:extLst>
      <p:ext uri="{BB962C8B-B14F-4D97-AF65-F5344CB8AC3E}">
        <p14:creationId xmlns:p14="http://schemas.microsoft.com/office/powerpoint/2010/main" val="287911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5600" y="365125"/>
            <a:ext cx="9888199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8700" y="1825625"/>
            <a:ext cx="4491099" cy="43513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1825625"/>
            <a:ext cx="4775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10" name="Ovaal 9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 userDrawn="1"/>
        </p:nvSpPr>
        <p:spPr>
          <a:xfrm rot="5400000">
            <a:off x="1234072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</a:t>
            </a:r>
          </a:p>
        </p:txBody>
      </p:sp>
    </p:spTree>
    <p:extLst>
      <p:ext uri="{BB962C8B-B14F-4D97-AF65-F5344CB8AC3E}">
        <p14:creationId xmlns:p14="http://schemas.microsoft.com/office/powerpoint/2010/main" val="3083853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7422" y="365125"/>
            <a:ext cx="9867966" cy="1325563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98629" y="1681163"/>
            <a:ext cx="44989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87422" y="2505075"/>
            <a:ext cx="4510153" cy="368458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870700" y="1681163"/>
            <a:ext cx="44846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870700" y="2505075"/>
            <a:ext cx="4484688" cy="368458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12" name="Ovaal 11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kstvak 14"/>
          <p:cNvSpPr txBox="1"/>
          <p:nvPr userDrawn="1"/>
        </p:nvSpPr>
        <p:spPr>
          <a:xfrm rot="5400000">
            <a:off x="1234072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</a:t>
            </a:r>
          </a:p>
        </p:txBody>
      </p:sp>
    </p:spTree>
    <p:extLst>
      <p:ext uri="{BB962C8B-B14F-4D97-AF65-F5344CB8AC3E}">
        <p14:creationId xmlns:p14="http://schemas.microsoft.com/office/powerpoint/2010/main" val="2397448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6398" y="365125"/>
            <a:ext cx="9777401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Rechthoek 5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8" name="Ovaal 7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kstvak 10"/>
          <p:cNvSpPr txBox="1"/>
          <p:nvPr userDrawn="1"/>
        </p:nvSpPr>
        <p:spPr>
          <a:xfrm rot="5400000">
            <a:off x="1234072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</a:t>
            </a:r>
          </a:p>
        </p:txBody>
      </p:sp>
    </p:spTree>
    <p:extLst>
      <p:ext uri="{BB962C8B-B14F-4D97-AF65-F5344CB8AC3E}">
        <p14:creationId xmlns:p14="http://schemas.microsoft.com/office/powerpoint/2010/main" val="37000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Rechthoek 4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7" name="Ovaal 6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kstvak 9"/>
          <p:cNvSpPr txBox="1"/>
          <p:nvPr userDrawn="1"/>
        </p:nvSpPr>
        <p:spPr>
          <a:xfrm rot="5400000">
            <a:off x="1234072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</a:t>
            </a:r>
          </a:p>
        </p:txBody>
      </p:sp>
    </p:spTree>
    <p:extLst>
      <p:ext uri="{BB962C8B-B14F-4D97-AF65-F5344CB8AC3E}">
        <p14:creationId xmlns:p14="http://schemas.microsoft.com/office/powerpoint/2010/main" val="3604640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8629" y="457200"/>
            <a:ext cx="32733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465601" y="2057400"/>
            <a:ext cx="33064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10" name="Ovaal 9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 userDrawn="1"/>
        </p:nvSpPr>
        <p:spPr>
          <a:xfrm rot="5400000">
            <a:off x="1234072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</a:t>
            </a:r>
          </a:p>
        </p:txBody>
      </p:sp>
    </p:spTree>
    <p:extLst>
      <p:ext uri="{BB962C8B-B14F-4D97-AF65-F5344CB8AC3E}">
        <p14:creationId xmlns:p14="http://schemas.microsoft.com/office/powerpoint/2010/main" val="241264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6398" y="365125"/>
            <a:ext cx="9777401" cy="1325563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76398" y="1825625"/>
            <a:ext cx="9777402" cy="43513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9" name="Ovaal 8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kstvak 13"/>
          <p:cNvSpPr txBox="1"/>
          <p:nvPr userDrawn="1"/>
        </p:nvSpPr>
        <p:spPr>
          <a:xfrm rot="5400000">
            <a:off x="1476118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dag 2</a:t>
            </a:r>
          </a:p>
        </p:txBody>
      </p:sp>
    </p:spTree>
    <p:extLst>
      <p:ext uri="{BB962C8B-B14F-4D97-AF65-F5344CB8AC3E}">
        <p14:creationId xmlns:p14="http://schemas.microsoft.com/office/powerpoint/2010/main" val="1070427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9613" y="457200"/>
            <a:ext cx="32024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569613" y="2057400"/>
            <a:ext cx="32024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10" name="Ovaal 9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 userDrawn="1"/>
        </p:nvSpPr>
        <p:spPr>
          <a:xfrm rot="5400000">
            <a:off x="1234072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</a:t>
            </a:r>
          </a:p>
        </p:txBody>
      </p:sp>
    </p:spTree>
    <p:extLst>
      <p:ext uri="{BB962C8B-B14F-4D97-AF65-F5344CB8AC3E}">
        <p14:creationId xmlns:p14="http://schemas.microsoft.com/office/powerpoint/2010/main" val="2726110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6398" y="365125"/>
            <a:ext cx="9777401" cy="1325563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76398" y="1825625"/>
            <a:ext cx="9777402" cy="43513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9" name="Ovaal 8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kstvak 11"/>
          <p:cNvSpPr txBox="1"/>
          <p:nvPr userDrawn="1"/>
        </p:nvSpPr>
        <p:spPr>
          <a:xfrm rot="5400000">
            <a:off x="1234072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</a:t>
            </a:r>
          </a:p>
        </p:txBody>
      </p:sp>
    </p:spTree>
    <p:extLst>
      <p:ext uri="{BB962C8B-B14F-4D97-AF65-F5344CB8AC3E}">
        <p14:creationId xmlns:p14="http://schemas.microsoft.com/office/powerpoint/2010/main" val="4265121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76398" y="365125"/>
            <a:ext cx="6996101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9" name="Ovaal 8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kstvak 11"/>
          <p:cNvSpPr txBox="1"/>
          <p:nvPr userDrawn="1"/>
        </p:nvSpPr>
        <p:spPr>
          <a:xfrm rot="5400000">
            <a:off x="1234072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</a:t>
            </a:r>
          </a:p>
        </p:txBody>
      </p:sp>
    </p:spTree>
    <p:extLst>
      <p:ext uri="{BB962C8B-B14F-4D97-AF65-F5344CB8AC3E}">
        <p14:creationId xmlns:p14="http://schemas.microsoft.com/office/powerpoint/2010/main" val="364579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6398" y="1709738"/>
            <a:ext cx="977105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76398" y="4589463"/>
            <a:ext cx="977105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9" name="Ovaal 8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 userDrawn="1"/>
        </p:nvSpPr>
        <p:spPr>
          <a:xfrm rot="5400000">
            <a:off x="1476118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dag 2</a:t>
            </a:r>
          </a:p>
        </p:txBody>
      </p:sp>
    </p:spTree>
    <p:extLst>
      <p:ext uri="{BB962C8B-B14F-4D97-AF65-F5344CB8AC3E}">
        <p14:creationId xmlns:p14="http://schemas.microsoft.com/office/powerpoint/2010/main" val="224519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5600" y="365125"/>
            <a:ext cx="9888199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8700" y="1825625"/>
            <a:ext cx="4491099" cy="43513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78600" y="1825625"/>
            <a:ext cx="4775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10" name="Ovaal 9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kstvak 13"/>
          <p:cNvSpPr txBox="1"/>
          <p:nvPr userDrawn="1"/>
        </p:nvSpPr>
        <p:spPr>
          <a:xfrm rot="5400000">
            <a:off x="1476118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dag 2</a:t>
            </a:r>
          </a:p>
        </p:txBody>
      </p:sp>
    </p:spTree>
    <p:extLst>
      <p:ext uri="{BB962C8B-B14F-4D97-AF65-F5344CB8AC3E}">
        <p14:creationId xmlns:p14="http://schemas.microsoft.com/office/powerpoint/2010/main" val="424307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7422" y="365125"/>
            <a:ext cx="9867966" cy="1325563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98629" y="1681163"/>
            <a:ext cx="44989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87422" y="2505075"/>
            <a:ext cx="4510153" cy="368458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870700" y="1681163"/>
            <a:ext cx="44846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870700" y="2505075"/>
            <a:ext cx="4484688" cy="368458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12" name="Ovaal 11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kstvak 15"/>
          <p:cNvSpPr txBox="1"/>
          <p:nvPr userDrawn="1"/>
        </p:nvSpPr>
        <p:spPr>
          <a:xfrm rot="5400000">
            <a:off x="1476118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dag 2</a:t>
            </a:r>
          </a:p>
        </p:txBody>
      </p:sp>
    </p:spTree>
    <p:extLst>
      <p:ext uri="{BB962C8B-B14F-4D97-AF65-F5344CB8AC3E}">
        <p14:creationId xmlns:p14="http://schemas.microsoft.com/office/powerpoint/2010/main" val="70530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6398" y="365125"/>
            <a:ext cx="9777401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Rechthoek 5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8" name="Ovaal 7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kstvak 11"/>
          <p:cNvSpPr txBox="1"/>
          <p:nvPr userDrawn="1"/>
        </p:nvSpPr>
        <p:spPr>
          <a:xfrm rot="5400000">
            <a:off x="1476118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dag 2</a:t>
            </a:r>
          </a:p>
        </p:txBody>
      </p:sp>
    </p:spTree>
    <p:extLst>
      <p:ext uri="{BB962C8B-B14F-4D97-AF65-F5344CB8AC3E}">
        <p14:creationId xmlns:p14="http://schemas.microsoft.com/office/powerpoint/2010/main" val="88765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Rechthoek 4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7" name="Ovaal 6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kstvak 10"/>
          <p:cNvSpPr txBox="1"/>
          <p:nvPr userDrawn="1"/>
        </p:nvSpPr>
        <p:spPr>
          <a:xfrm rot="5400000">
            <a:off x="1476118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dag 2</a:t>
            </a:r>
          </a:p>
        </p:txBody>
      </p:sp>
    </p:spTree>
    <p:extLst>
      <p:ext uri="{BB962C8B-B14F-4D97-AF65-F5344CB8AC3E}">
        <p14:creationId xmlns:p14="http://schemas.microsoft.com/office/powerpoint/2010/main" val="151375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8629" y="457200"/>
            <a:ext cx="32733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465601" y="2057400"/>
            <a:ext cx="33064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10" name="Ovaal 9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kstvak 13"/>
          <p:cNvSpPr txBox="1"/>
          <p:nvPr userDrawn="1"/>
        </p:nvSpPr>
        <p:spPr>
          <a:xfrm rot="5400000">
            <a:off x="1476118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dag 2</a:t>
            </a:r>
          </a:p>
        </p:txBody>
      </p:sp>
    </p:spTree>
    <p:extLst>
      <p:ext uri="{BB962C8B-B14F-4D97-AF65-F5344CB8AC3E}">
        <p14:creationId xmlns:p14="http://schemas.microsoft.com/office/powerpoint/2010/main" val="343308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9613" y="457200"/>
            <a:ext cx="32024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569613" y="2057400"/>
            <a:ext cx="32024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678425" y="13014"/>
            <a:ext cx="57351" cy="6844985"/>
          </a:xfrm>
          <a:prstGeom prst="rect">
            <a:avLst/>
          </a:prstGeom>
          <a:solidFill>
            <a:srgbClr val="00B0F0"/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27568" r="25747" b="49802"/>
          <a:stretch/>
        </p:blipFill>
        <p:spPr>
          <a:xfrm>
            <a:off x="-40460" y="811193"/>
            <a:ext cx="1506061" cy="1387955"/>
          </a:xfrm>
          <a:prstGeom prst="rect">
            <a:avLst/>
          </a:prstGeom>
          <a:gradFill>
            <a:gsLst>
              <a:gs pos="23000">
                <a:schemeClr val="bg1"/>
              </a:gs>
              <a:gs pos="68000">
                <a:srgbClr val="21FF85"/>
              </a:gs>
              <a:gs pos="100000">
                <a:srgbClr val="00B05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</p:pic>
      <p:sp>
        <p:nvSpPr>
          <p:cNvPr id="10" name="Ovaal 9"/>
          <p:cNvSpPr/>
          <p:nvPr userDrawn="1"/>
        </p:nvSpPr>
        <p:spPr>
          <a:xfrm>
            <a:off x="70338" y="849854"/>
            <a:ext cx="1306286" cy="1306742"/>
          </a:xfrm>
          <a:prstGeom prst="ellipse">
            <a:avLst/>
          </a:prstGeom>
          <a:noFill/>
          <a:ln w="28575">
            <a:gradFill>
              <a:gsLst>
                <a:gs pos="16000">
                  <a:srgbClr val="00B0F0"/>
                </a:gs>
                <a:gs pos="47000">
                  <a:schemeClr val="accent5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 userDrawn="1"/>
        </p:nvSpPr>
        <p:spPr>
          <a:xfrm>
            <a:off x="711453" y="1399003"/>
            <a:ext cx="661328" cy="654798"/>
          </a:xfrm>
          <a:prstGeom prst="ellipse">
            <a:avLst/>
          </a:prstGeom>
          <a:noFill/>
          <a:ln w="28575">
            <a:gradFill>
              <a:gsLst>
                <a:gs pos="15000">
                  <a:schemeClr val="accent5">
                    <a:lumMod val="75000"/>
                  </a:schemeClr>
                </a:gs>
                <a:gs pos="44000">
                  <a:srgbClr val="00B0F0"/>
                </a:gs>
                <a:gs pos="72000">
                  <a:srgbClr val="00B0F0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215215" y="2091129"/>
            <a:ext cx="400110" cy="37505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400" dirty="0">
                <a:solidFill>
                  <a:schemeClr val="accent5">
                    <a:lumMod val="50000"/>
                  </a:schemeClr>
                </a:solidFill>
              </a:rPr>
              <a:t>Sensorische Integratie</a:t>
            </a:r>
            <a:r>
              <a:rPr lang="nl-NL" sz="1400" baseline="0" dirty="0">
                <a:solidFill>
                  <a:schemeClr val="accent5">
                    <a:lumMod val="50000"/>
                  </a:schemeClr>
                </a:solidFill>
              </a:rPr>
              <a:t> bij volwassenen (ASITT)</a:t>
            </a:r>
            <a:endParaRPr lang="nl-NL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kstvak 13"/>
          <p:cNvSpPr txBox="1"/>
          <p:nvPr userDrawn="1"/>
        </p:nvSpPr>
        <p:spPr>
          <a:xfrm rot="5400000">
            <a:off x="1476118" y="5369540"/>
            <a:ext cx="400110" cy="23387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70C0"/>
                </a:solidFill>
              </a:rPr>
              <a:t>Post HBO cursus dag 2</a:t>
            </a:r>
          </a:p>
        </p:txBody>
      </p:sp>
    </p:spTree>
    <p:extLst>
      <p:ext uri="{BB962C8B-B14F-4D97-AF65-F5344CB8AC3E}">
        <p14:creationId xmlns:p14="http://schemas.microsoft.com/office/powerpoint/2010/main" val="46307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FE1D0-1C90-4860-B1B1-3B1E1BEBCB63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11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FE1D0-1C90-4860-B1B1-3B1E1BEBCB63}" type="datetimeFigureOut">
              <a:rPr lang="nl-NL" smtClean="0"/>
              <a:t>17-2-2022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83660-B9F5-413A-ABCC-825E9D9B56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5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ren.asitt.nl/" TargetMode="External"/><Relationship Id="rId2" Type="http://schemas.openxmlformats.org/officeDocument/2006/relationships/hyperlink" Target="http://www.asitt.nl/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itt.nl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6402" y="365129"/>
            <a:ext cx="860669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nl-NL" sz="4000" dirty="0">
                <a:solidFill>
                  <a:srgbClr val="404040"/>
                </a:solidFill>
              </a:rPr>
            </a:br>
            <a:r>
              <a:rPr lang="en-US" altLang="nl-NL" sz="4000" b="1" dirty="0" err="1">
                <a:solidFill>
                  <a:srgbClr val="404040"/>
                </a:solidFill>
                <a:latin typeface="+mn-lt"/>
              </a:rPr>
              <a:t>Cursusdag</a:t>
            </a:r>
            <a:r>
              <a:rPr lang="en-US" altLang="nl-NL" sz="4000" b="1" dirty="0">
                <a:solidFill>
                  <a:srgbClr val="404040"/>
                </a:solidFill>
                <a:latin typeface="+mn-lt"/>
              </a:rPr>
              <a:t> 2</a:t>
            </a:r>
            <a:br>
              <a:rPr lang="en-US" altLang="nl-NL" sz="3600" b="1" dirty="0">
                <a:solidFill>
                  <a:srgbClr val="404040"/>
                </a:solidFill>
              </a:rPr>
            </a:br>
            <a:endParaRPr lang="nl-NL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1800" b="1" i="0" dirty="0">
              <a:solidFill>
                <a:srgbClr val="4A4E57"/>
              </a:solidFill>
              <a:effectLst/>
              <a:latin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nl-NL" sz="1800" b="1" i="0" dirty="0">
                <a:solidFill>
                  <a:srgbClr val="4A4E57"/>
                </a:solidFill>
                <a:effectLst/>
                <a:latin typeface="+mj-lt"/>
              </a:rPr>
              <a:t>Post-HBO Cursus Sensorische Integratie bij Volwassenen 2 daagse online voor paramedici</a:t>
            </a:r>
          </a:p>
          <a:p>
            <a:pPr marL="0" indent="0" algn="ctr">
              <a:buNone/>
            </a:pPr>
            <a:endParaRPr lang="nl-NL" altLang="nl-NL" sz="1800" b="1" dirty="0">
              <a:solidFill>
                <a:srgbClr val="4A4E57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altLang="nl-NL" dirty="0">
              <a:solidFill>
                <a:srgbClr val="404040"/>
              </a:solidFill>
            </a:endParaRPr>
          </a:p>
          <a:p>
            <a:pPr marL="0" indent="0" algn="ctr">
              <a:buNone/>
            </a:pPr>
            <a:r>
              <a:rPr lang="en-US" altLang="nl-NL" sz="3600" dirty="0">
                <a:solidFill>
                  <a:srgbClr val="404040"/>
                </a:solidFill>
              </a:rPr>
              <a:t>Adult Sensory Integration Timmerman Treatment</a:t>
            </a:r>
            <a:br>
              <a:rPr lang="nl-NL" altLang="nl-NL" sz="3600" dirty="0">
                <a:solidFill>
                  <a:srgbClr val="404040"/>
                </a:solidFill>
              </a:rPr>
            </a:br>
            <a:endParaRPr lang="en-US" altLang="nl-NL" sz="3600" dirty="0">
              <a:solidFill>
                <a:srgbClr val="404040"/>
              </a:solidFill>
            </a:endParaRPr>
          </a:p>
          <a:p>
            <a:pPr marL="0" indent="0" algn="ctr">
              <a:buNone/>
            </a:pPr>
            <a:r>
              <a:rPr lang="en-US" altLang="nl-NL" dirty="0" err="1">
                <a:solidFill>
                  <a:srgbClr val="404040"/>
                </a:solidFill>
              </a:rPr>
              <a:t>Gebaseerd</a:t>
            </a:r>
            <a:r>
              <a:rPr lang="en-US" altLang="nl-NL" dirty="0">
                <a:solidFill>
                  <a:srgbClr val="404040"/>
                </a:solidFill>
              </a:rPr>
              <a:t> op de </a:t>
            </a:r>
            <a:r>
              <a:rPr lang="en-US" altLang="nl-NL" dirty="0" err="1">
                <a:solidFill>
                  <a:srgbClr val="404040"/>
                </a:solidFill>
              </a:rPr>
              <a:t>principes</a:t>
            </a:r>
            <a:r>
              <a:rPr lang="en-US" altLang="nl-NL" dirty="0">
                <a:solidFill>
                  <a:srgbClr val="404040"/>
                </a:solidFill>
              </a:rPr>
              <a:t> van A. Jean Ayres</a:t>
            </a:r>
            <a:endParaRPr lang="nl-NL" altLang="nl-NL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179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2934" y="2636912"/>
            <a:ext cx="7616239" cy="2623710"/>
          </a:xfrm>
        </p:spPr>
        <p:txBody>
          <a:bodyPr>
            <a:normAutofit lnSpcReduction="10000"/>
          </a:bodyPr>
          <a:lstStyle/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Check eerst nogmaals de uitvoering: </a:t>
            </a:r>
            <a:r>
              <a:rPr lang="nl-NL" dirty="0">
                <a:latin typeface="Calibri" panose="020F0502020204030204" pitchFamily="34" charset="0"/>
              </a:rPr>
              <a:t>voert patiënt de 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oefening anders uit? Met hoofd gekanteld, neemt steun. 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Heb je echt voldoende proprioceptieve ondersteuning gegeven? Anders blijft patiënt vestibulaire overbelasting houden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Durf te stoppen of om een andere behandelrichting te kiezen</a:t>
            </a: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302934" y="1794936"/>
            <a:ext cx="7631291" cy="481937"/>
          </a:xfrm>
        </p:spPr>
        <p:txBody>
          <a:bodyPr>
            <a:noAutofit/>
          </a:bodyPr>
          <a:lstStyle/>
          <a:p>
            <a:r>
              <a:rPr lang="nl-NL" sz="3600" b="1" dirty="0">
                <a:latin typeface="Calibri" panose="020F0502020204030204" pitchFamily="34" charset="0"/>
                <a:cs typeface="Arial" panose="020B0604020202020204" pitchFamily="34" charset="0"/>
              </a:rPr>
              <a:t>Voortgang blijft uit</a:t>
            </a:r>
          </a:p>
        </p:txBody>
      </p:sp>
    </p:spTree>
    <p:extLst>
      <p:ext uri="{BB962C8B-B14F-4D97-AF65-F5344CB8AC3E}">
        <p14:creationId xmlns:p14="http://schemas.microsoft.com/office/powerpoint/2010/main" val="322141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2934" y="2636912"/>
            <a:ext cx="7616239" cy="2623710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Inschattingsfout van de therapeut en/of de rest van het team </a:t>
            </a:r>
            <a:endParaRPr lang="nl-NL" dirty="0">
              <a:latin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Het tijdstip is niet goed gekozen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De </a:t>
            </a:r>
            <a:r>
              <a:rPr lang="nl-NL" dirty="0">
                <a:latin typeface="Calibri" panose="020F0502020204030204" pitchFamily="34" charset="0"/>
              </a:rPr>
              <a:t>psychosociale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 situatie van de patiënt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De uitleg of de snelheid waarin het is aangeboden is niet juist</a:t>
            </a:r>
            <a:r>
              <a:rPr lang="nl-NL" b="1" dirty="0">
                <a:latin typeface="Calibri" panose="020F0502020204030204" pitchFamily="34" charset="0"/>
              </a:rPr>
              <a:t> </a:t>
            </a:r>
          </a:p>
          <a:p>
            <a:r>
              <a:rPr lang="nl-NL" b="1" dirty="0"/>
              <a:t> </a:t>
            </a:r>
          </a:p>
          <a:p>
            <a:pPr algn="l"/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302934" y="1794936"/>
            <a:ext cx="7631291" cy="409929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b="1" dirty="0"/>
            </a:br>
            <a:r>
              <a:rPr lang="nl-NL" sz="4000" b="1" dirty="0">
                <a:latin typeface="Calibri" panose="020F0502020204030204" pitchFamily="34" charset="0"/>
                <a:cs typeface="Arial" panose="020B0604020202020204" pitchFamily="34" charset="0"/>
              </a:rPr>
              <a:t>Als invalshoek van de behandeling niet werkt</a:t>
            </a:r>
            <a:endParaRPr lang="nl-NL" sz="4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2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2934" y="2636911"/>
            <a:ext cx="8087975" cy="3146371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Als patiënt een bepaalde oefening na weken nog steeds belastend blijft vinden en hier geen enkele gewenning in optreedt.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Als er </a:t>
            </a:r>
            <a:r>
              <a:rPr lang="nl-NL" dirty="0">
                <a:latin typeface="Calibri" panose="020F0502020204030204" pitchFamily="34" charset="0"/>
              </a:rPr>
              <a:t>onderhoudende factoren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 spelen die van invloed zijn op het functioneren, waardoor je niet verder kunt met je opbouw.</a:t>
            </a:r>
          </a:p>
          <a:p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302934" y="1794936"/>
            <a:ext cx="7631291" cy="409929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b="1" dirty="0"/>
            </a:br>
            <a:r>
              <a:rPr lang="nl-NL" sz="4000" b="1" dirty="0">
                <a:latin typeface="Calibri" panose="020F0502020204030204" pitchFamily="34" charset="0"/>
              </a:rPr>
              <a:t>Wanneer stop je?</a:t>
            </a:r>
            <a:endParaRPr lang="nl-NL" sz="4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09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B1048-0B4B-4A0B-A602-4BC8D95C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Online leeromgeving voor patiënt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1FDC0C-1609-4E00-8F58-3A004D6EF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Op de site </a:t>
            </a:r>
            <a:r>
              <a:rPr lang="nl-NL" dirty="0">
                <a:hlinkClick r:id="rId2"/>
              </a:rPr>
              <a:t>www.asitt.nl</a:t>
            </a:r>
            <a:r>
              <a:rPr lang="nl-NL" dirty="0"/>
              <a:t> kunnen patiënten een account aanmaken</a:t>
            </a:r>
          </a:p>
          <a:p>
            <a:pPr marL="0" indent="0">
              <a:buNone/>
            </a:pPr>
            <a:r>
              <a:rPr lang="nl-NL" dirty="0"/>
              <a:t>Klik op ‘mijn ASITT’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Of ga direct naar </a:t>
            </a:r>
            <a:r>
              <a:rPr lang="nl-NL" dirty="0">
                <a:hlinkClick r:id="rId3"/>
              </a:rPr>
              <a:t>www.leren.asitt.nl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Toegang tot de instructie video’s en documenten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Voor 6 maanden </a:t>
            </a:r>
            <a:r>
              <a:rPr lang="nl-NL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€ </a:t>
            </a:r>
            <a:r>
              <a:rPr lang="nl-NL" dirty="0"/>
              <a:t>7,95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Voor 12 maanden </a:t>
            </a:r>
            <a:r>
              <a:rPr lang="nl-NL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€ 12,95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440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2934" y="2636912"/>
            <a:ext cx="7616239" cy="2623710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chemeClr val="tx1"/>
                </a:solidFill>
                <a:latin typeface="Calibri" panose="020F0502020204030204" pitchFamily="34" charset="0"/>
              </a:rPr>
              <a:t>Vragen?</a:t>
            </a:r>
            <a:endParaRPr lang="nl-NL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302934" y="1794936"/>
            <a:ext cx="7631291" cy="409929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b="1" dirty="0"/>
            </a:br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66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85DDC-1E59-4745-95C1-4754F55B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     Regulerende oefeningen dempen/oppeppen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B95FCD-9F2C-43D5-B01E-4EEA590AA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nl-NL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Marcherend lopen 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nl-NL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Stevig tempo lopen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nl-NL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Voeten vegen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nl-NL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Zittend voeten heffen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nl-NL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Tenen optrekken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nl-NL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 iets in de handen friemelen, zoals fidget Cube of paperclip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nl-NL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Slokje water nemen, in de mond houden en bewust voelen hoe het slokje helemaal naar beneden gaat.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nl-NL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Water of een dikkere vloeistof met een rietje of uit een bidon drinken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Diep zitten, met of zonder ademhalingsoefening met vinger plaatsing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Verzwaard diep zitten, met of zonder ademhalingsoefening met vinger plaatsing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8496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B81CF-FF00-4002-8EA9-E28EBE1C8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398" y="365125"/>
            <a:ext cx="9777401" cy="5266748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Sensorisch activiteiten programma de theorie</a:t>
            </a:r>
          </a:p>
        </p:txBody>
      </p:sp>
    </p:spTree>
    <p:extLst>
      <p:ext uri="{BB962C8B-B14F-4D97-AF65-F5344CB8AC3E}">
        <p14:creationId xmlns:p14="http://schemas.microsoft.com/office/powerpoint/2010/main" val="3463774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altLang="nl-NL" sz="3600" b="1" dirty="0">
                <a:solidFill>
                  <a:srgbClr val="404040"/>
                </a:solidFill>
                <a:latin typeface="+mn-lt"/>
              </a:rPr>
              <a:t>				Arousal</a:t>
            </a: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1433015" y="1825625"/>
            <a:ext cx="9920785" cy="4351338"/>
          </a:xfrm>
        </p:spPr>
        <p:txBody>
          <a:bodyPr/>
          <a:lstStyle/>
          <a:p>
            <a:pPr eaLnBrk="1" hangingPunct="1">
              <a:buClr>
                <a:srgbClr val="404040"/>
              </a:buClr>
              <a:buFont typeface="Wingdings 2" panose="05020102010507070707" pitchFamily="18" charset="2"/>
              <a:buNone/>
            </a:pPr>
            <a:endParaRPr lang="nl-NL" altLang="nl-NL" dirty="0">
              <a:solidFill>
                <a:srgbClr val="404040"/>
              </a:solidFill>
            </a:endParaRPr>
          </a:p>
          <a:p>
            <a:pPr eaLnBrk="1" hangingPunct="1">
              <a:buClr>
                <a:srgbClr val="404040"/>
              </a:buClr>
              <a:buFont typeface="Wingdings 2" panose="05020102010507070707" pitchFamily="18" charset="2"/>
              <a:buNone/>
            </a:pPr>
            <a:r>
              <a:rPr lang="nl-NL" altLang="nl-NL" dirty="0">
                <a:solidFill>
                  <a:srgbClr val="404040"/>
                </a:solidFill>
              </a:rPr>
              <a:t>	De sensomotorische input die nodig is voor optimale arousal noemen we het sensorisch activiteiten programma.</a:t>
            </a:r>
          </a:p>
          <a:p>
            <a:pPr eaLnBrk="1" hangingPunct="1">
              <a:buClr>
                <a:srgbClr val="404040"/>
              </a:buClr>
              <a:buFont typeface="Wingdings 2" panose="05020102010507070707" pitchFamily="18" charset="2"/>
              <a:buNone/>
            </a:pPr>
            <a:r>
              <a:rPr lang="nl-NL" altLang="nl-NL" dirty="0">
                <a:solidFill>
                  <a:srgbClr val="404040"/>
                </a:solidFill>
              </a:rPr>
              <a:t>	Onder arousal verstaan we neurale mechanismen die het lichaam voorbereiden, klaar maken om zich te oriënteren op een prikkel.</a:t>
            </a:r>
          </a:p>
        </p:txBody>
      </p:sp>
    </p:spTree>
    <p:extLst>
      <p:ext uri="{BB962C8B-B14F-4D97-AF65-F5344CB8AC3E}">
        <p14:creationId xmlns:p14="http://schemas.microsoft.com/office/powerpoint/2010/main" val="657342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FF7FC-5CB3-41B5-9C16-90642919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latin typeface="+mn-lt"/>
              </a:rPr>
              <a:t>Niveau van arousal moet zich aanpassen aan de soort activiteit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A041434-11FC-4CF9-97E8-EC705E01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51" y="1796597"/>
            <a:ext cx="5493344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112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576398" y="736979"/>
            <a:ext cx="9777402" cy="5439984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nl-NL" altLang="nl-NL" sz="3000" dirty="0">
                <a:solidFill>
                  <a:srgbClr val="404040"/>
                </a:solidFill>
              </a:rPr>
              <a:t>	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nl-NL" altLang="nl-NL" sz="3000" dirty="0">
                <a:solidFill>
                  <a:srgbClr val="404040"/>
                </a:solidFill>
              </a:rPr>
              <a:t>	De </a:t>
            </a:r>
            <a:r>
              <a:rPr lang="nl-NL" altLang="nl-NL" sz="3000" dirty="0" err="1">
                <a:solidFill>
                  <a:srgbClr val="404040"/>
                </a:solidFill>
              </a:rPr>
              <a:t>arousal</a:t>
            </a:r>
            <a:r>
              <a:rPr lang="nl-NL" altLang="nl-NL" sz="3000" dirty="0">
                <a:solidFill>
                  <a:srgbClr val="404040"/>
                </a:solidFill>
              </a:rPr>
              <a:t> regulatie gebeurt door de reticulaire formatie (R.F.) en zijn verbindingen met: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nl-NL" altLang="nl-NL" sz="3000" dirty="0">
              <a:solidFill>
                <a:srgbClr val="404040"/>
              </a:solidFill>
            </a:endParaRPr>
          </a:p>
          <a:p>
            <a:pPr eaLnBrk="1" hangingPunct="1">
              <a:buClr>
                <a:srgbClr val="404040"/>
              </a:buClr>
              <a:buFont typeface="Wingdings" panose="05000000000000000000" pitchFamily="2" charset="2"/>
              <a:buChar char="§"/>
            </a:pPr>
            <a:r>
              <a:rPr lang="nl-NL" altLang="nl-NL" sz="3000" dirty="0">
                <a:solidFill>
                  <a:srgbClr val="404040"/>
                </a:solidFill>
              </a:rPr>
              <a:t>Cerebrale cortex, via de thalamus</a:t>
            </a:r>
          </a:p>
          <a:p>
            <a:pPr eaLnBrk="1" hangingPunct="1">
              <a:buClr>
                <a:srgbClr val="404040"/>
              </a:buClr>
              <a:buFont typeface="Wingdings" panose="05000000000000000000" pitchFamily="2" charset="2"/>
              <a:buChar char="§"/>
            </a:pPr>
            <a:r>
              <a:rPr lang="nl-NL" altLang="nl-NL" sz="3000" dirty="0">
                <a:solidFill>
                  <a:srgbClr val="404040"/>
                </a:solidFill>
              </a:rPr>
              <a:t>Het limbisch systeem</a:t>
            </a:r>
          </a:p>
          <a:p>
            <a:pPr eaLnBrk="1" hangingPunct="1">
              <a:buClr>
                <a:srgbClr val="404040"/>
              </a:buClr>
              <a:buFont typeface="Wingdings" panose="05000000000000000000" pitchFamily="2" charset="2"/>
              <a:buChar char="§"/>
            </a:pPr>
            <a:r>
              <a:rPr lang="nl-NL" altLang="nl-NL" sz="3000" dirty="0">
                <a:solidFill>
                  <a:srgbClr val="404040"/>
                </a:solidFill>
              </a:rPr>
              <a:t>De hypothalamus -  autonome zenuwstelsel</a:t>
            </a:r>
            <a:endParaRPr lang="nl-NL" altLang="nl-NL" sz="3000" dirty="0"/>
          </a:p>
        </p:txBody>
      </p:sp>
    </p:spTree>
    <p:extLst>
      <p:ext uri="{BB962C8B-B14F-4D97-AF65-F5344CB8AC3E}">
        <p14:creationId xmlns:p14="http://schemas.microsoft.com/office/powerpoint/2010/main" val="133874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646E81-AC28-4698-AB5E-1EB197A89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800" dirty="0"/>
              <a:t>Van analyse tot behandelopzet</a:t>
            </a:r>
          </a:p>
        </p:txBody>
      </p:sp>
    </p:spTree>
    <p:extLst>
      <p:ext uri="{BB962C8B-B14F-4D97-AF65-F5344CB8AC3E}">
        <p14:creationId xmlns:p14="http://schemas.microsoft.com/office/powerpoint/2010/main" val="4096734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065C9-DB04-437F-8529-C0C24D7A8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latin typeface="+mn-lt"/>
              </a:rPr>
              <a:t>Niveau van functioneren is grafisch gezien geen lijn of punt maar een gebied</a:t>
            </a:r>
          </a:p>
        </p:txBody>
      </p:sp>
      <p:pic>
        <p:nvPicPr>
          <p:cNvPr id="4" name="Tijdelijke aanduiding voor inhoud 3" descr="https://www.crossfitinvictus.com/wp-content/uploads/2015/01/YerkesDodson_Image1.jpg">
            <a:extLst>
              <a:ext uri="{FF2B5EF4-FFF2-40B4-BE49-F238E27FC236}">
                <a16:creationId xmlns:a16="http://schemas.microsoft.com/office/drawing/2014/main" id="{527BABE2-0CAC-4802-9D23-379E948FA80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66" y="1825625"/>
            <a:ext cx="7696656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529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455C2CA-BA2C-433D-92C1-1B106B802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850" y="643466"/>
            <a:ext cx="787429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34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44CD3-8674-400E-9353-CB59685D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latin typeface="+mn-lt"/>
              </a:rPr>
              <a:t>Wanneer de taak niet past bij het niveau van arousal ontstaat er een FFF reactie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B9362F6-96BF-4F79-9FE1-4A5A67BBF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38" y="1811111"/>
            <a:ext cx="4702454" cy="4430032"/>
          </a:xfrm>
        </p:spPr>
      </p:pic>
    </p:spTree>
    <p:extLst>
      <p:ext uri="{BB962C8B-B14F-4D97-AF65-F5344CB8AC3E}">
        <p14:creationId xmlns:p14="http://schemas.microsoft.com/office/powerpoint/2010/main" val="2585158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E67A4-5746-44CE-800F-4DB74AC3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latin typeface="+mn-lt"/>
              </a:rPr>
              <a:t>FFF reactie vanuit de poly vagaal theorie toegelicht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2FC9423-25F4-48B9-90A8-61CD0D50E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65" y="1378857"/>
            <a:ext cx="6570563" cy="4963885"/>
          </a:xfrm>
        </p:spPr>
      </p:pic>
    </p:spTree>
    <p:extLst>
      <p:ext uri="{BB962C8B-B14F-4D97-AF65-F5344CB8AC3E}">
        <p14:creationId xmlns:p14="http://schemas.microsoft.com/office/powerpoint/2010/main" val="4110601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0FD0-703E-4612-B406-EA609403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latin typeface="+mn-lt"/>
              </a:rPr>
              <a:t>Reacties en gedrag bij FFF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5AD2F93-B86C-4777-816D-744983E6B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1690688"/>
            <a:ext cx="4870212" cy="4521426"/>
          </a:xfrm>
        </p:spPr>
      </p:pic>
    </p:spTree>
    <p:extLst>
      <p:ext uri="{BB962C8B-B14F-4D97-AF65-F5344CB8AC3E}">
        <p14:creationId xmlns:p14="http://schemas.microsoft.com/office/powerpoint/2010/main" val="806336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41C5F-2223-4DF4-845B-DB25B8DB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latin typeface="+mn-lt"/>
              </a:rPr>
              <a:t>Rol van SAP om sensorisch conflict en vegetatieve reacties/ FFF reacties te voorkomen en dempen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E3F61A-2651-4503-927D-F7AA2BC2C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Voorwaarden scheppen vanuit kennis over sensorische integratie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Wat vraagt welke handeling/activiteit van welke zintuigsystemen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Welke kan ik goed verwerken en met welke heb  ik moeite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Wat zijn mogelijke compensatie strategieën vanuit de SI om goede voorwaarden te scheppen om het niveau van arousal passend te maken bij de taak.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Hoe kan ik de propriocepsis modulerend laten werken op de andere zintuigsystemen tijdens de verschillende dagelijkse activiteiten.</a:t>
            </a:r>
          </a:p>
        </p:txBody>
      </p:sp>
    </p:spTree>
    <p:extLst>
      <p:ext uri="{BB962C8B-B14F-4D97-AF65-F5344CB8AC3E}">
        <p14:creationId xmlns:p14="http://schemas.microsoft.com/office/powerpoint/2010/main" val="994129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E2A73-6BBA-4D5E-A756-A5FFD1A9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latin typeface="+mn-lt"/>
              </a:rPr>
              <a:t>Verwerkingstijd van input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E1E579-3F4F-41B6-83A4-95E70D167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Proprioceptieve input 	1-2 uur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Vestibulaire input 	4-8 uur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Visuele input		kort tot 2 uur afhankelijk van de    					emotionele waarde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Tactiele input 		2-4 uur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Auditieve input 		kort tot 2 uur afhankelijk van de 					emotionele waarde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6138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E4A2E-C0E6-4F72-A723-F2069749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latin typeface="+mn-lt"/>
              </a:rPr>
              <a:t>Helpende basis ingrediënten in het SAP bij volwassenen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4C592D-A37D-41BE-8CA3-DC8F7403C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Om volwassenen uit een FFF te halen of te voorkomen dat zij erin komen reguleren we vanuit het proprioceptieve systeem.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Bij diepzitten leer je de volwassenen vanuit vechten of vluchten(op de stoel zitten met gespannen spieren) soms via bevriezen ( misselijk/duizelig/flauwvallen)weer naar ontspannen zonder spierharnas zitten eventueel gecombineerd met ademhaling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Daarnaast is bewegen een krachtig middel; therapeutisch lopen en voeten vegen en tenen heffen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Ook mondactiviteiten als zuigen, kauwen, knabbelen, slikken kunnen ondersteunend werken </a:t>
            </a:r>
          </a:p>
        </p:txBody>
      </p:sp>
    </p:spTree>
    <p:extLst>
      <p:ext uri="{BB962C8B-B14F-4D97-AF65-F5344CB8AC3E}">
        <p14:creationId xmlns:p14="http://schemas.microsoft.com/office/powerpoint/2010/main" val="2311821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F388B3-86D5-42C3-A1E8-470FC84B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319686-2C4F-466A-8DD1-33668C0EE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Zuigen werkt kalmerend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Kauwen geeft overzicht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Knabbelen werkt oppeppend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Scherp en bitter werken oppeppend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Zoet kalmeert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Zuur verhoogt de alertheid</a:t>
            </a:r>
          </a:p>
        </p:txBody>
      </p:sp>
    </p:spTree>
    <p:extLst>
      <p:ext uri="{BB962C8B-B14F-4D97-AF65-F5344CB8AC3E}">
        <p14:creationId xmlns:p14="http://schemas.microsoft.com/office/powerpoint/2010/main" val="2601395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A3B5D-1CD9-4751-BD6B-57575623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365125"/>
            <a:ext cx="9182099" cy="5703166"/>
          </a:xfrm>
        </p:spPr>
        <p:txBody>
          <a:bodyPr/>
          <a:lstStyle/>
          <a:p>
            <a:r>
              <a:rPr lang="nl-NL" dirty="0">
                <a:latin typeface="+mn-lt"/>
              </a:rPr>
              <a:t>Voorbeelden van SAP in de praktijk</a:t>
            </a:r>
          </a:p>
        </p:txBody>
      </p:sp>
    </p:spTree>
    <p:extLst>
      <p:ext uri="{BB962C8B-B14F-4D97-AF65-F5344CB8AC3E}">
        <p14:creationId xmlns:p14="http://schemas.microsoft.com/office/powerpoint/2010/main" val="350851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97086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cs typeface="Arial" panose="020B0604020202020204" pitchFamily="34" charset="0"/>
              </a:rPr>
              <a:t>Afwegingen tot besluitvorming</a:t>
            </a:r>
            <a:br>
              <a:rPr lang="nl-NL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2934" y="2348879"/>
            <a:ext cx="8266105" cy="3470029"/>
          </a:xfrm>
        </p:spPr>
        <p:txBody>
          <a:bodyPr>
            <a:normAutofit lnSpcReduction="1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Gegevens uit de intake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Uitkomst psychologisch onderzoek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Overige factoren: letselschade, medicatie, lijdensdruk, onderhoudende </a:t>
            </a:r>
            <a:r>
              <a:rPr lang="nl-NL" dirty="0">
                <a:latin typeface="Calibri" panose="020F0502020204030204" pitchFamily="34" charset="0"/>
              </a:rPr>
              <a:t>energielekken, andere therapieën, 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etc.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dirty="0">
                <a:latin typeface="Calibri" panose="020F0502020204030204" pitchFamily="34" charset="0"/>
              </a:rPr>
              <a:t>Sensorische Integratie klachten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 wel </a:t>
            </a:r>
            <a:r>
              <a:rPr lang="nl-NL" dirty="0">
                <a:latin typeface="Calibri" panose="020F0502020204030204" pitchFamily="34" charset="0"/>
              </a:rPr>
              <a:t>of 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niet op de voorgrond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endParaRPr lang="nl-NL" dirty="0">
              <a:latin typeface="Calibri" panose="020F0502020204030204" pitchFamily="34" charset="0"/>
            </a:endParaRPr>
          </a:p>
          <a:p>
            <a:r>
              <a:rPr lang="nl-NL" dirty="0"/>
              <a:t> </a:t>
            </a:r>
          </a:p>
          <a:p>
            <a:pPr algn="l"/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0927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E30A6-74BC-4447-90AE-5C4FE197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398" y="365125"/>
            <a:ext cx="9777401" cy="5168409"/>
          </a:xfrm>
        </p:spPr>
        <p:txBody>
          <a:bodyPr/>
          <a:lstStyle/>
          <a:p>
            <a:r>
              <a:rPr lang="nl-NL" dirty="0"/>
              <a:t>			</a:t>
            </a:r>
            <a:r>
              <a:rPr lang="nl-NL" b="1" dirty="0"/>
              <a:t>Filmpje patiënt</a:t>
            </a:r>
          </a:p>
        </p:txBody>
      </p:sp>
    </p:spTree>
    <p:extLst>
      <p:ext uri="{BB962C8B-B14F-4D97-AF65-F5344CB8AC3E}">
        <p14:creationId xmlns:p14="http://schemas.microsoft.com/office/powerpoint/2010/main" val="66814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2934" y="1794936"/>
            <a:ext cx="7631291" cy="1058001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latin typeface="Calibri" panose="020F0502020204030204" pitchFamily="34" charset="0"/>
              </a:rPr>
              <a:t>Optie 4-6 weken proefperiode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2934" y="2196935"/>
            <a:ext cx="8717367" cy="3800103"/>
          </a:xfrm>
        </p:spPr>
        <p:txBody>
          <a:bodyPr>
            <a:normAutofit lnSpcReduction="10000"/>
          </a:bodyPr>
          <a:lstStyle/>
          <a:p>
            <a:pPr algn="l"/>
            <a:endParaRPr lang="nl-NL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Wat wil je weten: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Oefent </a:t>
            </a:r>
            <a:r>
              <a:rPr lang="nl-NL" dirty="0">
                <a:latin typeface="Calibri" panose="020F0502020204030204" pitchFamily="34" charset="0"/>
              </a:rPr>
              <a:t>patiënt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 3 keer per dag?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Past </a:t>
            </a:r>
            <a:r>
              <a:rPr lang="nl-NL" dirty="0">
                <a:latin typeface="Calibri" panose="020F0502020204030204" pitchFamily="34" charset="0"/>
              </a:rPr>
              <a:t>patiënt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 de principes van belasting en belastbaarheid toe?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Past patiënt de tips vanuit het Sensorisch Activiteiten Programma toe? (SAP)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dirty="0">
                <a:latin typeface="Calibri" panose="020F0502020204030204" pitchFamily="34" charset="0"/>
              </a:rPr>
              <a:t>Is er een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 opbouw te zien in diep zitten en zakjes voelen?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dirty="0">
                <a:latin typeface="Calibri" panose="020F0502020204030204" pitchFamily="34" charset="0"/>
              </a:rPr>
              <a:t>Staan de sensorische integratie 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klachten voldoende op de voorgrond?</a:t>
            </a:r>
          </a:p>
        </p:txBody>
      </p:sp>
    </p:spTree>
    <p:extLst>
      <p:ext uri="{BB962C8B-B14F-4D97-AF65-F5344CB8AC3E}">
        <p14:creationId xmlns:p14="http://schemas.microsoft.com/office/powerpoint/2010/main" val="194436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2934" y="2636911"/>
            <a:ext cx="8076100" cy="3181997"/>
          </a:xfrm>
        </p:spPr>
        <p:txBody>
          <a:bodyPr>
            <a:normAutofit/>
          </a:bodyPr>
          <a:lstStyle/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</a:rPr>
              <a:t>Veel uitleg / inzicht geven. Zie voor info ook </a:t>
            </a:r>
            <a:r>
              <a:rPr lang="nl-NL" dirty="0">
                <a:solidFill>
                  <a:schemeClr val="tx1"/>
                </a:solidFill>
                <a:hlinkClick r:id="rId2"/>
              </a:rPr>
              <a:t>www.asitt.nl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dirty="0"/>
              <a:t>Zorg dat er voldoende commitment is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dirty="0"/>
              <a:t>N</a:t>
            </a:r>
            <a:r>
              <a:rPr lang="nl-NL" dirty="0">
                <a:solidFill>
                  <a:schemeClr val="tx1"/>
                </a:solidFill>
              </a:rPr>
              <a:t>iet erg als je iets langer doet over een oefening als er meer inzicht komt in dag/nachtritme, eetritme, dagstructuur, </a:t>
            </a:r>
            <a:r>
              <a:rPr lang="nl-NL" dirty="0"/>
              <a:t>leren</a:t>
            </a:r>
            <a:r>
              <a:rPr lang="nl-NL" dirty="0">
                <a:solidFill>
                  <a:schemeClr val="tx1"/>
                </a:solidFill>
              </a:rPr>
              <a:t> voelen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dirty="0"/>
              <a:t>Hou rekening met categorie patiënten. Een patiënt uit categorie 3 heeft meer tijd nodig dat een categorie 2</a:t>
            </a:r>
            <a:endParaRPr lang="nl-NL" dirty="0">
              <a:solidFill>
                <a:schemeClr val="tx1"/>
              </a:solidFill>
            </a:endParaRPr>
          </a:p>
          <a:p>
            <a:pPr lvl="0" algn="l"/>
            <a:endParaRPr lang="nl-NL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302934" y="1794936"/>
            <a:ext cx="7631291" cy="553945"/>
          </a:xfrm>
        </p:spPr>
        <p:txBody>
          <a:bodyPr>
            <a:noAutofit/>
          </a:bodyPr>
          <a:lstStyle/>
          <a:p>
            <a:r>
              <a:rPr lang="nl-NL" sz="3600" b="1" dirty="0">
                <a:latin typeface="Calibri" panose="020F0502020204030204" pitchFamily="34" charset="0"/>
              </a:rPr>
              <a:t>Begin behandeling</a:t>
            </a:r>
          </a:p>
        </p:txBody>
      </p:sp>
    </p:spTree>
    <p:extLst>
      <p:ext uri="{BB962C8B-B14F-4D97-AF65-F5344CB8AC3E}">
        <p14:creationId xmlns:p14="http://schemas.microsoft.com/office/powerpoint/2010/main" val="4260055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46744-9FF6-4B7A-BFF4-448ED258D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b="1" dirty="0">
                <a:latin typeface="+mn-lt"/>
              </a:rPr>
              <a:t>Stroomschema’s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64E370-5A6A-4690-AC01-9E3AEBA35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3600" dirty="0"/>
          </a:p>
          <a:p>
            <a:r>
              <a:rPr lang="nl-NL" sz="3600" dirty="0"/>
              <a:t>Stroomschema screening ASITT</a:t>
            </a:r>
          </a:p>
          <a:p>
            <a:r>
              <a:rPr lang="nl-NL" sz="3600" dirty="0"/>
              <a:t>Stroomschema fase 1: aanleren compensatie en dempen</a:t>
            </a:r>
          </a:p>
        </p:txBody>
      </p:sp>
    </p:spTree>
    <p:extLst>
      <p:ext uri="{BB962C8B-B14F-4D97-AF65-F5344CB8AC3E}">
        <p14:creationId xmlns:p14="http://schemas.microsoft.com/office/powerpoint/2010/main" val="386008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6C622C4-A39C-4A64-9B8A-C0F1A4268D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626263"/>
              </p:ext>
            </p:extLst>
          </p:nvPr>
        </p:nvGraphicFramePr>
        <p:xfrm>
          <a:off x="2888673" y="92074"/>
          <a:ext cx="6161808" cy="747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4533723" imgH="6415694" progId="Acrobat.Document.DC">
                  <p:embed/>
                </p:oleObj>
              </mc:Choice>
              <mc:Fallback>
                <p:oleObj name="Acrobat Document" r:id="rId3" imgW="4533723" imgH="6415694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6C622C4-A39C-4A64-9B8A-C0F1A4268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8673" y="92074"/>
                        <a:ext cx="6161808" cy="7472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719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8DC60AD-E189-4BCA-B145-40C5BC6B0C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586593"/>
              </p:ext>
            </p:extLst>
          </p:nvPr>
        </p:nvGraphicFramePr>
        <p:xfrm>
          <a:off x="2265218" y="92075"/>
          <a:ext cx="7055427" cy="6973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4503101" imgH="6377940" progId="Acrobat.Document.DC">
                  <p:embed/>
                </p:oleObj>
              </mc:Choice>
              <mc:Fallback>
                <p:oleObj name="Acrobat Document" r:id="rId3" imgW="4503101" imgH="637794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8DC60AD-E189-4BCA-B145-40C5BC6B0C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5218" y="92075"/>
                        <a:ext cx="7055427" cy="6973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152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2934" y="2636912"/>
            <a:ext cx="7945471" cy="3348252"/>
          </a:xfrm>
        </p:spPr>
        <p:txBody>
          <a:bodyPr>
            <a:normAutofit/>
          </a:bodyPr>
          <a:lstStyle/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10 minuten diep zitten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dirty="0">
                <a:latin typeface="Calibri" panose="020F0502020204030204" pitchFamily="34" charset="0"/>
              </a:rPr>
              <a:t>Z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akken voelen op knie, midden, lies: 1 kilo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dirty="0">
                <a:latin typeface="Calibri" panose="020F0502020204030204" pitchFamily="34" charset="0"/>
              </a:rPr>
              <a:t>Zakken 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10 minuten laten liggen dichtbij de lies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</a:rPr>
              <a:t>Start eerste gewenningsoefening indien volledige ASITT cursus is gevolgd</a:t>
            </a:r>
          </a:p>
          <a:p>
            <a:pPr algn="l"/>
            <a:endParaRPr lang="nl-NL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endParaRPr lang="nl-NL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302934" y="1700808"/>
            <a:ext cx="7631291" cy="936104"/>
          </a:xfrm>
        </p:spPr>
        <p:txBody>
          <a:bodyPr>
            <a:normAutofit fontScale="90000"/>
          </a:bodyPr>
          <a:lstStyle/>
          <a:p>
            <a:br>
              <a:rPr lang="nl-NL" dirty="0">
                <a:latin typeface="Calibri" panose="020F0502020204030204" pitchFamily="34" charset="0"/>
              </a:rPr>
            </a:br>
            <a:br>
              <a:rPr lang="nl-NL" dirty="0">
                <a:latin typeface="Calibri" panose="020F0502020204030204" pitchFamily="34" charset="0"/>
              </a:rPr>
            </a:br>
            <a:br>
              <a:rPr lang="nl-NL" dirty="0">
                <a:latin typeface="Calibri" panose="020F0502020204030204" pitchFamily="34" charset="0"/>
              </a:rPr>
            </a:br>
            <a:br>
              <a:rPr lang="nl-NL" dirty="0">
                <a:latin typeface="Calibri" panose="020F0502020204030204" pitchFamily="34" charset="0"/>
              </a:rPr>
            </a:br>
            <a:r>
              <a:rPr lang="nl-NL" sz="4000" b="1" dirty="0">
                <a:latin typeface="Calibri" panose="020F0502020204030204" pitchFamily="34" charset="0"/>
              </a:rPr>
              <a:t>Overgang stappen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65060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953</Words>
  <Application>Microsoft Office PowerPoint</Application>
  <PresentationFormat>Breedbeeld</PresentationFormat>
  <Paragraphs>119</Paragraphs>
  <Slides>30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40" baseType="lpstr">
      <vt:lpstr>arial</vt:lpstr>
      <vt:lpstr>arial</vt:lpstr>
      <vt:lpstr>Calibri</vt:lpstr>
      <vt:lpstr>Calibri Light</vt:lpstr>
      <vt:lpstr>Open Sans</vt:lpstr>
      <vt:lpstr>Wingdings</vt:lpstr>
      <vt:lpstr>Wingdings 2</vt:lpstr>
      <vt:lpstr>Kantoorthema</vt:lpstr>
      <vt:lpstr>1_Kantoorthema</vt:lpstr>
      <vt:lpstr>Acrobat Document</vt:lpstr>
      <vt:lpstr> Cursusdag 2 </vt:lpstr>
      <vt:lpstr>PowerPoint-presentatie</vt:lpstr>
      <vt:lpstr>Afwegingen tot besluitvorming </vt:lpstr>
      <vt:lpstr>Optie 4-6 weken proefperiode </vt:lpstr>
      <vt:lpstr>Begin behandeling</vt:lpstr>
      <vt:lpstr>Stroomschema’s</vt:lpstr>
      <vt:lpstr>PowerPoint-presentatie</vt:lpstr>
      <vt:lpstr>PowerPoint-presentatie</vt:lpstr>
      <vt:lpstr>    Overgang stappen </vt:lpstr>
      <vt:lpstr>Voortgang blijft uit</vt:lpstr>
      <vt:lpstr>       Als invalshoek van de behandeling niet werkt</vt:lpstr>
      <vt:lpstr>       Wanneer stop je?</vt:lpstr>
      <vt:lpstr>Online leeromgeving voor patiënt</vt:lpstr>
      <vt:lpstr>       </vt:lpstr>
      <vt:lpstr>     Regulerende oefeningen dempen/oppeppen</vt:lpstr>
      <vt:lpstr>Sensorisch activiteiten programma de theorie</vt:lpstr>
      <vt:lpstr>    Arousal</vt:lpstr>
      <vt:lpstr>Niveau van arousal moet zich aanpassen aan de soort activiteit</vt:lpstr>
      <vt:lpstr>PowerPoint-presentatie</vt:lpstr>
      <vt:lpstr>Niveau van functioneren is grafisch gezien geen lijn of punt maar een gebied</vt:lpstr>
      <vt:lpstr>PowerPoint-presentatie</vt:lpstr>
      <vt:lpstr>Wanneer de taak niet past bij het niveau van arousal ontstaat er een FFF reactie</vt:lpstr>
      <vt:lpstr>FFF reactie vanuit de poly vagaal theorie toegelicht</vt:lpstr>
      <vt:lpstr>Reacties en gedrag bij FFF</vt:lpstr>
      <vt:lpstr>Rol van SAP om sensorisch conflict en vegetatieve reacties/ FFF reacties te voorkomen en dempen</vt:lpstr>
      <vt:lpstr>Verwerkingstijd van input</vt:lpstr>
      <vt:lpstr>Helpende basis ingrediënten in het SAP bij volwassenen</vt:lpstr>
      <vt:lpstr>PowerPoint-presentatie</vt:lpstr>
      <vt:lpstr>Voorbeelden van SAP in de praktijk</vt:lpstr>
      <vt:lpstr>   Filmpje patiënt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Marinka Janssen</dc:creator>
  <cp:lastModifiedBy>Marielle Kok</cp:lastModifiedBy>
  <cp:revision>44</cp:revision>
  <dcterms:created xsi:type="dcterms:W3CDTF">2016-01-27T14:31:09Z</dcterms:created>
  <dcterms:modified xsi:type="dcterms:W3CDTF">2022-02-17T18:35:26Z</dcterms:modified>
</cp:coreProperties>
</file>