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handoutMasterIdLst>
    <p:handoutMasterId r:id="rId54"/>
  </p:handoutMasterIdLst>
  <p:sldIdLst>
    <p:sldId id="344" r:id="rId2"/>
    <p:sldId id="378" r:id="rId3"/>
    <p:sldId id="377" r:id="rId4"/>
    <p:sldId id="379" r:id="rId5"/>
    <p:sldId id="260" r:id="rId6"/>
    <p:sldId id="277" r:id="rId7"/>
    <p:sldId id="259" r:id="rId8"/>
    <p:sldId id="293" r:id="rId9"/>
    <p:sldId id="292" r:id="rId10"/>
    <p:sldId id="294" r:id="rId11"/>
    <p:sldId id="376" r:id="rId12"/>
    <p:sldId id="279" r:id="rId13"/>
    <p:sldId id="267" r:id="rId14"/>
    <p:sldId id="265" r:id="rId15"/>
    <p:sldId id="266" r:id="rId16"/>
    <p:sldId id="282" r:id="rId17"/>
    <p:sldId id="283" r:id="rId18"/>
    <p:sldId id="387" r:id="rId19"/>
    <p:sldId id="359" r:id="rId20"/>
    <p:sldId id="360" r:id="rId21"/>
    <p:sldId id="361" r:id="rId22"/>
    <p:sldId id="362" r:id="rId23"/>
    <p:sldId id="363" r:id="rId24"/>
    <p:sldId id="369" r:id="rId25"/>
    <p:sldId id="365" r:id="rId26"/>
    <p:sldId id="370" r:id="rId27"/>
    <p:sldId id="371" r:id="rId28"/>
    <p:sldId id="372" r:id="rId29"/>
    <p:sldId id="373" r:id="rId30"/>
    <p:sldId id="374" r:id="rId31"/>
    <p:sldId id="364" r:id="rId32"/>
    <p:sldId id="375" r:id="rId33"/>
    <p:sldId id="349" r:id="rId34"/>
    <p:sldId id="352" r:id="rId35"/>
    <p:sldId id="380" r:id="rId36"/>
    <p:sldId id="388" r:id="rId37"/>
    <p:sldId id="268" r:id="rId38"/>
    <p:sldId id="271" r:id="rId39"/>
    <p:sldId id="272" r:id="rId40"/>
    <p:sldId id="273" r:id="rId41"/>
    <p:sldId id="274" r:id="rId42"/>
    <p:sldId id="275" r:id="rId43"/>
    <p:sldId id="276" r:id="rId44"/>
    <p:sldId id="382" r:id="rId45"/>
    <p:sldId id="269" r:id="rId46"/>
    <p:sldId id="270" r:id="rId47"/>
    <p:sldId id="383" r:id="rId48"/>
    <p:sldId id="384" r:id="rId49"/>
    <p:sldId id="385" r:id="rId50"/>
    <p:sldId id="351" r:id="rId51"/>
    <p:sldId id="386" r:id="rId5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3C919C-3909-426E-A899-4CD01C9920DC}" v="1" dt="2021-11-26T09:57:49.0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48" autoAdjust="0"/>
    <p:restoredTop sz="94661" autoAdjust="0"/>
  </p:normalViewPr>
  <p:slideViewPr>
    <p:cSldViewPr snapToGrid="0">
      <p:cViewPr varScale="1">
        <p:scale>
          <a:sx n="62" d="100"/>
          <a:sy n="62" d="100"/>
        </p:scale>
        <p:origin x="692" y="5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1742" y="5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1B1DFEE-4A2D-4A86-A6D7-CFC3939743D5}" type="datetimeFigureOut">
              <a:rPr lang="nl-NL" smtClean="0"/>
              <a:t>17-2-2022</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A001D5C-7C6F-4CA7-ACC1-8162A3CCD567}" type="slidenum">
              <a:rPr lang="nl-NL" smtClean="0"/>
              <a:t>‹nr.›</a:t>
            </a:fld>
            <a:endParaRPr lang="nl-NL"/>
          </a:p>
        </p:txBody>
      </p:sp>
    </p:spTree>
    <p:extLst>
      <p:ext uri="{BB962C8B-B14F-4D97-AF65-F5344CB8AC3E}">
        <p14:creationId xmlns:p14="http://schemas.microsoft.com/office/powerpoint/2010/main" val="20315697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21AE0AE6-994A-40AD-9D14-8E7100D792E9}" type="datetimeFigureOut">
              <a:rPr lang="nl-NL" smtClean="0"/>
              <a:t>17-2-2022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900939-C6D3-44D7-8F21-8600698F46F4}" type="slidenum">
              <a:rPr lang="nl-NL" smtClean="0"/>
              <a:t>‹nr.›</a:t>
            </a:fld>
            <a:endParaRPr lang="nl-NL"/>
          </a:p>
        </p:txBody>
      </p:sp>
    </p:spTree>
    <p:extLst>
      <p:ext uri="{BB962C8B-B14F-4D97-AF65-F5344CB8AC3E}">
        <p14:creationId xmlns:p14="http://schemas.microsoft.com/office/powerpoint/2010/main" val="2242575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Sensorische integratie bij volwassenen.</a:t>
            </a:r>
          </a:p>
          <a:p>
            <a:r>
              <a:rPr lang="nl-NL" dirty="0"/>
              <a:t>Amerika/A.J. Ayres/kinderpraktijk/SFG volwassenen/artikel het Roessing</a:t>
            </a:r>
          </a:p>
          <a:p>
            <a:r>
              <a:rPr lang="nl-NL" dirty="0"/>
              <a:t>door mw. Lynn Horrowitz, Haarlem NCSI.</a:t>
            </a:r>
          </a:p>
          <a:p>
            <a:r>
              <a:rPr lang="nl-NL" dirty="0"/>
              <a:t>AKK, TRO, SIEM, Els Rengenhart nu vertegenwoordigt door FACET trainingen, ASITT </a:t>
            </a:r>
          </a:p>
          <a:p>
            <a:endParaRPr lang="nl-NL" dirty="0"/>
          </a:p>
          <a:p>
            <a:endParaRPr lang="nl-NL" dirty="0"/>
          </a:p>
        </p:txBody>
      </p:sp>
      <p:sp>
        <p:nvSpPr>
          <p:cNvPr id="4" name="Tijdelijke aanduiding voor dianummer 3"/>
          <p:cNvSpPr>
            <a:spLocks noGrp="1"/>
          </p:cNvSpPr>
          <p:nvPr>
            <p:ph type="sldNum" sz="quarter" idx="10"/>
          </p:nvPr>
        </p:nvSpPr>
        <p:spPr/>
        <p:txBody>
          <a:bodyPr/>
          <a:lstStyle/>
          <a:p>
            <a:fld id="{48AE7229-ED4C-421D-9F60-EA921AEC5594}" type="slidenum">
              <a:rPr lang="nl-NL" smtClean="0"/>
              <a:t>5</a:t>
            </a:fld>
            <a:endParaRPr lang="nl-NL" dirty="0"/>
          </a:p>
        </p:txBody>
      </p:sp>
    </p:spTree>
    <p:extLst>
      <p:ext uri="{BB962C8B-B14F-4D97-AF65-F5344CB8AC3E}">
        <p14:creationId xmlns:p14="http://schemas.microsoft.com/office/powerpoint/2010/main" val="2647052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8AE7229-ED4C-421D-9F60-EA921AEC5594}" type="slidenum">
              <a:rPr lang="nl-NL" smtClean="0"/>
              <a:t>15</a:t>
            </a:fld>
            <a:endParaRPr lang="nl-NL" dirty="0"/>
          </a:p>
        </p:txBody>
      </p:sp>
    </p:spTree>
    <p:extLst>
      <p:ext uri="{BB962C8B-B14F-4D97-AF65-F5344CB8AC3E}">
        <p14:creationId xmlns:p14="http://schemas.microsoft.com/office/powerpoint/2010/main" val="42532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dirty="0"/>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l-NL" dirty="0"/>
              <a:t>Klik om de ondertitelstijl van het model te bewerken</a:t>
            </a:r>
          </a:p>
        </p:txBody>
      </p:sp>
      <p:sp>
        <p:nvSpPr>
          <p:cNvPr id="4" name="Tijdelijke aanduiding voor datum 3"/>
          <p:cNvSpPr>
            <a:spLocks noGrp="1"/>
          </p:cNvSpPr>
          <p:nvPr>
            <p:ph type="dt" sz="half" idx="10"/>
          </p:nvPr>
        </p:nvSpPr>
        <p:spPr>
          <a:xfrm>
            <a:off x="9215705" y="6396695"/>
            <a:ext cx="2743200" cy="365125"/>
          </a:xfrm>
        </p:spPr>
        <p:txBody>
          <a:bodyPr/>
          <a:lstStyle>
            <a:lvl1pPr algn="r">
              <a:defRPr/>
            </a:lvl1pPr>
          </a:lstStyle>
          <a:p>
            <a:fld id="{25DFE1D0-1C90-4860-B1B1-3B1E1BEBCB63}" type="datetimeFigureOut">
              <a:rPr lang="nl-NL" smtClean="0"/>
              <a:pPr/>
              <a:t>17-2-2022</a:t>
            </a:fld>
            <a:endParaRPr lang="nl-NL" dirty="0"/>
          </a:p>
        </p:txBody>
      </p:sp>
      <p:sp>
        <p:nvSpPr>
          <p:cNvPr id="5" name="Tijdelijke aanduiding voor voettekst 4"/>
          <p:cNvSpPr>
            <a:spLocks noGrp="1"/>
          </p:cNvSpPr>
          <p:nvPr>
            <p:ph type="ftr" sz="quarter" idx="11"/>
          </p:nvPr>
        </p:nvSpPr>
        <p:spPr/>
        <p:txBody>
          <a:bodyPr/>
          <a:lstStyle/>
          <a:p>
            <a:endParaRPr lang="nl-NL"/>
          </a:p>
        </p:txBody>
      </p:sp>
      <p:sp>
        <p:nvSpPr>
          <p:cNvPr id="7" name="Rechthoek 6"/>
          <p:cNvSpPr/>
          <p:nvPr userDrawn="1"/>
        </p:nvSpPr>
        <p:spPr>
          <a:xfrm>
            <a:off x="678427" y="13014"/>
            <a:ext cx="57351" cy="6844985"/>
          </a:xfrm>
          <a:prstGeom prst="rect">
            <a:avLst/>
          </a:prstGeom>
          <a:solidFill>
            <a:srgbClr val="00B0F0"/>
          </a:solidFill>
          <a:ln>
            <a:solidFill>
              <a:srgbClr val="81D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8" name="Afbeelding 7"/>
          <p:cNvPicPr>
            <a:picLocks noChangeAspect="1"/>
          </p:cNvPicPr>
          <p:nvPr userDrawn="1"/>
        </p:nvPicPr>
        <p:blipFill rotWithShape="1">
          <a:blip r:embed="rId2">
            <a:extLst>
              <a:ext uri="{28A0092B-C50C-407E-A947-70E740481C1C}">
                <a14:useLocalDpi xmlns:a14="http://schemas.microsoft.com/office/drawing/2010/main" val="0"/>
              </a:ext>
            </a:extLst>
          </a:blip>
          <a:srcRect l="39524" t="27568" r="25747" b="49802"/>
          <a:stretch/>
        </p:blipFill>
        <p:spPr>
          <a:xfrm>
            <a:off x="-40460" y="811197"/>
            <a:ext cx="1506061" cy="1387955"/>
          </a:xfrm>
          <a:prstGeom prst="rect">
            <a:avLst/>
          </a:prstGeom>
          <a:gradFill>
            <a:gsLst>
              <a:gs pos="23000">
                <a:schemeClr val="bg1"/>
              </a:gs>
              <a:gs pos="68000">
                <a:srgbClr val="21FF85"/>
              </a:gs>
              <a:gs pos="100000">
                <a:srgbClr val="00B050"/>
              </a:gs>
            </a:gsLst>
            <a:path path="circle">
              <a:fillToRect l="50000" t="130000" r="50000" b="-30000"/>
            </a:path>
          </a:gradFill>
          <a:ln>
            <a:noFill/>
          </a:ln>
        </p:spPr>
      </p:pic>
      <p:sp>
        <p:nvSpPr>
          <p:cNvPr id="9" name="Ovaal 8"/>
          <p:cNvSpPr/>
          <p:nvPr userDrawn="1"/>
        </p:nvSpPr>
        <p:spPr>
          <a:xfrm>
            <a:off x="70339" y="849854"/>
            <a:ext cx="1306287" cy="1306742"/>
          </a:xfrm>
          <a:prstGeom prst="ellipse">
            <a:avLst/>
          </a:prstGeom>
          <a:noFill/>
          <a:ln w="28575">
            <a:gradFill>
              <a:gsLst>
                <a:gs pos="16000">
                  <a:srgbClr val="00B0F0"/>
                </a:gs>
                <a:gs pos="47000">
                  <a:schemeClr val="accent5">
                    <a:lumMod val="75000"/>
                  </a:schemeClr>
                </a:gs>
                <a:gs pos="73000">
                  <a:schemeClr val="accent5">
                    <a:lumMod val="75000"/>
                  </a:schemeClr>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0" name="Ovaal 9"/>
          <p:cNvSpPr/>
          <p:nvPr userDrawn="1"/>
        </p:nvSpPr>
        <p:spPr>
          <a:xfrm>
            <a:off x="711453" y="1399003"/>
            <a:ext cx="661328" cy="654798"/>
          </a:xfrm>
          <a:prstGeom prst="ellipse">
            <a:avLst/>
          </a:prstGeom>
          <a:noFill/>
          <a:ln w="28575">
            <a:gradFill>
              <a:gsLst>
                <a:gs pos="15000">
                  <a:schemeClr val="accent5">
                    <a:lumMod val="75000"/>
                  </a:schemeClr>
                </a:gs>
                <a:gs pos="44000">
                  <a:srgbClr val="00B0F0"/>
                </a:gs>
                <a:gs pos="72000">
                  <a:srgbClr val="00B0F0"/>
                </a:gs>
                <a:gs pos="100000">
                  <a:srgbClr val="00B0F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1" name="Tekstvak 10"/>
          <p:cNvSpPr txBox="1"/>
          <p:nvPr userDrawn="1"/>
        </p:nvSpPr>
        <p:spPr>
          <a:xfrm>
            <a:off x="215216" y="2091129"/>
            <a:ext cx="400110" cy="3750569"/>
          </a:xfrm>
          <a:prstGeom prst="rect">
            <a:avLst/>
          </a:prstGeom>
          <a:noFill/>
        </p:spPr>
        <p:txBody>
          <a:bodyPr vert="vert270" wrap="square" rtlCol="0">
            <a:spAutoFit/>
          </a:bodyPr>
          <a:lstStyle/>
          <a:p>
            <a:r>
              <a:rPr lang="nl-NL" sz="1400" dirty="0">
                <a:solidFill>
                  <a:schemeClr val="accent5">
                    <a:lumMod val="50000"/>
                  </a:schemeClr>
                </a:solidFill>
              </a:rPr>
              <a:t>Sensorische Integratie</a:t>
            </a:r>
            <a:r>
              <a:rPr lang="nl-NL" sz="1400" baseline="0" dirty="0">
                <a:solidFill>
                  <a:schemeClr val="accent5">
                    <a:lumMod val="50000"/>
                  </a:schemeClr>
                </a:solidFill>
              </a:rPr>
              <a:t> bij volwassenen (ASITT)</a:t>
            </a:r>
            <a:endParaRPr lang="nl-NL" sz="1400" dirty="0">
              <a:solidFill>
                <a:schemeClr val="accent5">
                  <a:lumMod val="50000"/>
                </a:schemeClr>
              </a:solidFill>
            </a:endParaRPr>
          </a:p>
        </p:txBody>
      </p:sp>
      <p:sp>
        <p:nvSpPr>
          <p:cNvPr id="12" name="Tekstvak 11"/>
          <p:cNvSpPr txBox="1"/>
          <p:nvPr userDrawn="1"/>
        </p:nvSpPr>
        <p:spPr>
          <a:xfrm rot="5400000">
            <a:off x="1234073" y="5369544"/>
            <a:ext cx="400110" cy="2338745"/>
          </a:xfrm>
          <a:prstGeom prst="rect">
            <a:avLst/>
          </a:prstGeom>
          <a:noFill/>
        </p:spPr>
        <p:txBody>
          <a:bodyPr vert="vert270" wrap="square" rtlCol="0">
            <a:spAutoFit/>
          </a:bodyPr>
          <a:lstStyle/>
          <a:p>
            <a:pPr algn="ctr"/>
            <a:r>
              <a:rPr lang="nl-NL" sz="1400" dirty="0">
                <a:solidFill>
                  <a:srgbClr val="0070C0"/>
                </a:solidFill>
              </a:rPr>
              <a:t>Post HBO cursus </a:t>
            </a:r>
          </a:p>
        </p:txBody>
      </p:sp>
    </p:spTree>
    <p:extLst>
      <p:ext uri="{BB962C8B-B14F-4D97-AF65-F5344CB8AC3E}">
        <p14:creationId xmlns:p14="http://schemas.microsoft.com/office/powerpoint/2010/main" val="3050368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a:xfrm>
            <a:off x="1576401" y="365129"/>
            <a:ext cx="9777401" cy="1325563"/>
          </a:xfrm>
        </p:spPr>
        <p:txBody>
          <a:bodyPr/>
          <a:lstStyle/>
          <a:p>
            <a:r>
              <a:rPr lang="nl-NL" dirty="0"/>
              <a:t>Klik om de stijl te bewerken</a:t>
            </a:r>
          </a:p>
        </p:txBody>
      </p:sp>
      <p:sp>
        <p:nvSpPr>
          <p:cNvPr id="3" name="Tijdelijke aanduiding voor verticale tekst 2"/>
          <p:cNvSpPr>
            <a:spLocks noGrp="1"/>
          </p:cNvSpPr>
          <p:nvPr>
            <p:ph type="body" orient="vert" idx="1"/>
          </p:nvPr>
        </p:nvSpPr>
        <p:spPr>
          <a:xfrm>
            <a:off x="1576397" y="1825625"/>
            <a:ext cx="9777403" cy="43513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AE83660-B9F5-413A-ABCC-825E9D9B5686}" type="slidenum">
              <a:rPr lang="nl-NL" smtClean="0"/>
              <a:t>‹nr.›</a:t>
            </a:fld>
            <a:endParaRPr lang="nl-NL"/>
          </a:p>
        </p:txBody>
      </p:sp>
      <p:sp>
        <p:nvSpPr>
          <p:cNvPr id="7" name="Rechthoek 6"/>
          <p:cNvSpPr/>
          <p:nvPr userDrawn="1"/>
        </p:nvSpPr>
        <p:spPr>
          <a:xfrm>
            <a:off x="678427" y="13014"/>
            <a:ext cx="57351" cy="6844985"/>
          </a:xfrm>
          <a:prstGeom prst="rect">
            <a:avLst/>
          </a:prstGeom>
          <a:solidFill>
            <a:srgbClr val="00B0F0"/>
          </a:solidFill>
          <a:ln>
            <a:solidFill>
              <a:srgbClr val="81D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8" name="Afbeelding 7"/>
          <p:cNvPicPr>
            <a:picLocks noChangeAspect="1"/>
          </p:cNvPicPr>
          <p:nvPr userDrawn="1"/>
        </p:nvPicPr>
        <p:blipFill rotWithShape="1">
          <a:blip r:embed="rId2">
            <a:extLst>
              <a:ext uri="{28A0092B-C50C-407E-A947-70E740481C1C}">
                <a14:useLocalDpi xmlns:a14="http://schemas.microsoft.com/office/drawing/2010/main" val="0"/>
              </a:ext>
            </a:extLst>
          </a:blip>
          <a:srcRect l="39524" t="27568" r="25747" b="49802"/>
          <a:stretch/>
        </p:blipFill>
        <p:spPr>
          <a:xfrm>
            <a:off x="-40460" y="811197"/>
            <a:ext cx="1506061" cy="1387955"/>
          </a:xfrm>
          <a:prstGeom prst="rect">
            <a:avLst/>
          </a:prstGeom>
          <a:gradFill>
            <a:gsLst>
              <a:gs pos="23000">
                <a:schemeClr val="bg1"/>
              </a:gs>
              <a:gs pos="68000">
                <a:srgbClr val="21FF85"/>
              </a:gs>
              <a:gs pos="100000">
                <a:srgbClr val="00B050"/>
              </a:gs>
            </a:gsLst>
            <a:path path="circle">
              <a:fillToRect l="50000" t="130000" r="50000" b="-30000"/>
            </a:path>
          </a:gradFill>
          <a:ln>
            <a:noFill/>
          </a:ln>
        </p:spPr>
      </p:pic>
      <p:sp>
        <p:nvSpPr>
          <p:cNvPr id="9" name="Ovaal 8"/>
          <p:cNvSpPr/>
          <p:nvPr userDrawn="1"/>
        </p:nvSpPr>
        <p:spPr>
          <a:xfrm>
            <a:off x="70339" y="849854"/>
            <a:ext cx="1306287" cy="1306742"/>
          </a:xfrm>
          <a:prstGeom prst="ellipse">
            <a:avLst/>
          </a:prstGeom>
          <a:noFill/>
          <a:ln w="28575">
            <a:gradFill>
              <a:gsLst>
                <a:gs pos="16000">
                  <a:srgbClr val="00B0F0"/>
                </a:gs>
                <a:gs pos="47000">
                  <a:schemeClr val="accent5">
                    <a:lumMod val="75000"/>
                  </a:schemeClr>
                </a:gs>
                <a:gs pos="73000">
                  <a:schemeClr val="accent5">
                    <a:lumMod val="75000"/>
                  </a:schemeClr>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0" name="Ovaal 9"/>
          <p:cNvSpPr/>
          <p:nvPr userDrawn="1"/>
        </p:nvSpPr>
        <p:spPr>
          <a:xfrm>
            <a:off x="711453" y="1399003"/>
            <a:ext cx="661328" cy="654798"/>
          </a:xfrm>
          <a:prstGeom prst="ellipse">
            <a:avLst/>
          </a:prstGeom>
          <a:noFill/>
          <a:ln w="28575">
            <a:gradFill>
              <a:gsLst>
                <a:gs pos="15000">
                  <a:schemeClr val="accent5">
                    <a:lumMod val="75000"/>
                  </a:schemeClr>
                </a:gs>
                <a:gs pos="44000">
                  <a:srgbClr val="00B0F0"/>
                </a:gs>
                <a:gs pos="72000">
                  <a:srgbClr val="00B0F0"/>
                </a:gs>
                <a:gs pos="100000">
                  <a:srgbClr val="00B0F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1" name="Tekstvak 10"/>
          <p:cNvSpPr txBox="1"/>
          <p:nvPr userDrawn="1"/>
        </p:nvSpPr>
        <p:spPr>
          <a:xfrm>
            <a:off x="215216" y="2091129"/>
            <a:ext cx="400110" cy="3750569"/>
          </a:xfrm>
          <a:prstGeom prst="rect">
            <a:avLst/>
          </a:prstGeom>
          <a:noFill/>
        </p:spPr>
        <p:txBody>
          <a:bodyPr vert="vert270" wrap="square" rtlCol="0">
            <a:spAutoFit/>
          </a:bodyPr>
          <a:lstStyle/>
          <a:p>
            <a:r>
              <a:rPr lang="nl-NL" sz="1400" dirty="0">
                <a:solidFill>
                  <a:schemeClr val="accent5">
                    <a:lumMod val="50000"/>
                  </a:schemeClr>
                </a:solidFill>
              </a:rPr>
              <a:t>Sensorische Integratie</a:t>
            </a:r>
            <a:r>
              <a:rPr lang="nl-NL" sz="1400" baseline="0" dirty="0">
                <a:solidFill>
                  <a:schemeClr val="accent5">
                    <a:lumMod val="50000"/>
                  </a:schemeClr>
                </a:solidFill>
              </a:rPr>
              <a:t> bij volwassenen (ASITT)</a:t>
            </a:r>
            <a:endParaRPr lang="nl-NL" sz="1400" dirty="0">
              <a:solidFill>
                <a:schemeClr val="accent5">
                  <a:lumMod val="50000"/>
                </a:schemeClr>
              </a:solidFill>
            </a:endParaRPr>
          </a:p>
        </p:txBody>
      </p:sp>
      <p:sp>
        <p:nvSpPr>
          <p:cNvPr id="12" name="Tekstvak 11"/>
          <p:cNvSpPr txBox="1"/>
          <p:nvPr userDrawn="1"/>
        </p:nvSpPr>
        <p:spPr>
          <a:xfrm rot="5400000">
            <a:off x="1234073" y="5369544"/>
            <a:ext cx="400110" cy="2338745"/>
          </a:xfrm>
          <a:prstGeom prst="rect">
            <a:avLst/>
          </a:prstGeom>
          <a:noFill/>
        </p:spPr>
        <p:txBody>
          <a:bodyPr vert="vert270" wrap="square" rtlCol="0">
            <a:spAutoFit/>
          </a:bodyPr>
          <a:lstStyle/>
          <a:p>
            <a:pPr algn="ctr"/>
            <a:r>
              <a:rPr lang="nl-NL" sz="1400" dirty="0">
                <a:solidFill>
                  <a:srgbClr val="0070C0"/>
                </a:solidFill>
              </a:rPr>
              <a:t>Post HBO cursus </a:t>
            </a:r>
          </a:p>
        </p:txBody>
      </p:sp>
    </p:spTree>
    <p:extLst>
      <p:ext uri="{BB962C8B-B14F-4D97-AF65-F5344CB8AC3E}">
        <p14:creationId xmlns:p14="http://schemas.microsoft.com/office/powerpoint/2010/main" val="1986438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2"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1576400" y="365125"/>
            <a:ext cx="6996101"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AE83660-B9F5-413A-ABCC-825E9D9B5686}" type="slidenum">
              <a:rPr lang="nl-NL" smtClean="0"/>
              <a:t>‹nr.›</a:t>
            </a:fld>
            <a:endParaRPr lang="nl-NL"/>
          </a:p>
        </p:txBody>
      </p:sp>
      <p:sp>
        <p:nvSpPr>
          <p:cNvPr id="7" name="Rechthoek 6"/>
          <p:cNvSpPr/>
          <p:nvPr userDrawn="1"/>
        </p:nvSpPr>
        <p:spPr>
          <a:xfrm>
            <a:off x="678427" y="13014"/>
            <a:ext cx="57351" cy="6844985"/>
          </a:xfrm>
          <a:prstGeom prst="rect">
            <a:avLst/>
          </a:prstGeom>
          <a:solidFill>
            <a:srgbClr val="00B0F0"/>
          </a:solidFill>
          <a:ln>
            <a:solidFill>
              <a:srgbClr val="81D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8" name="Afbeelding 7"/>
          <p:cNvPicPr>
            <a:picLocks noChangeAspect="1"/>
          </p:cNvPicPr>
          <p:nvPr userDrawn="1"/>
        </p:nvPicPr>
        <p:blipFill rotWithShape="1">
          <a:blip r:embed="rId2">
            <a:extLst>
              <a:ext uri="{28A0092B-C50C-407E-A947-70E740481C1C}">
                <a14:useLocalDpi xmlns:a14="http://schemas.microsoft.com/office/drawing/2010/main" val="0"/>
              </a:ext>
            </a:extLst>
          </a:blip>
          <a:srcRect l="39524" t="27568" r="25747" b="49802"/>
          <a:stretch/>
        </p:blipFill>
        <p:spPr>
          <a:xfrm>
            <a:off x="-40460" y="811197"/>
            <a:ext cx="1506061" cy="1387955"/>
          </a:xfrm>
          <a:prstGeom prst="rect">
            <a:avLst/>
          </a:prstGeom>
          <a:gradFill>
            <a:gsLst>
              <a:gs pos="23000">
                <a:schemeClr val="bg1"/>
              </a:gs>
              <a:gs pos="68000">
                <a:srgbClr val="21FF85"/>
              </a:gs>
              <a:gs pos="100000">
                <a:srgbClr val="00B050"/>
              </a:gs>
            </a:gsLst>
            <a:path path="circle">
              <a:fillToRect l="50000" t="130000" r="50000" b="-30000"/>
            </a:path>
          </a:gradFill>
          <a:ln>
            <a:noFill/>
          </a:ln>
        </p:spPr>
      </p:pic>
      <p:sp>
        <p:nvSpPr>
          <p:cNvPr id="9" name="Ovaal 8"/>
          <p:cNvSpPr/>
          <p:nvPr userDrawn="1"/>
        </p:nvSpPr>
        <p:spPr>
          <a:xfrm>
            <a:off x="70339" y="849854"/>
            <a:ext cx="1306287" cy="1306742"/>
          </a:xfrm>
          <a:prstGeom prst="ellipse">
            <a:avLst/>
          </a:prstGeom>
          <a:noFill/>
          <a:ln w="28575">
            <a:gradFill>
              <a:gsLst>
                <a:gs pos="16000">
                  <a:srgbClr val="00B0F0"/>
                </a:gs>
                <a:gs pos="47000">
                  <a:schemeClr val="accent5">
                    <a:lumMod val="75000"/>
                  </a:schemeClr>
                </a:gs>
                <a:gs pos="73000">
                  <a:schemeClr val="accent5">
                    <a:lumMod val="75000"/>
                  </a:schemeClr>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0" name="Ovaal 9"/>
          <p:cNvSpPr/>
          <p:nvPr userDrawn="1"/>
        </p:nvSpPr>
        <p:spPr>
          <a:xfrm>
            <a:off x="711453" y="1399003"/>
            <a:ext cx="661328" cy="654798"/>
          </a:xfrm>
          <a:prstGeom prst="ellipse">
            <a:avLst/>
          </a:prstGeom>
          <a:noFill/>
          <a:ln w="28575">
            <a:gradFill>
              <a:gsLst>
                <a:gs pos="15000">
                  <a:schemeClr val="accent5">
                    <a:lumMod val="75000"/>
                  </a:schemeClr>
                </a:gs>
                <a:gs pos="44000">
                  <a:srgbClr val="00B0F0"/>
                </a:gs>
                <a:gs pos="72000">
                  <a:srgbClr val="00B0F0"/>
                </a:gs>
                <a:gs pos="100000">
                  <a:srgbClr val="00B0F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1" name="Tekstvak 10"/>
          <p:cNvSpPr txBox="1"/>
          <p:nvPr userDrawn="1"/>
        </p:nvSpPr>
        <p:spPr>
          <a:xfrm>
            <a:off x="215216" y="2091129"/>
            <a:ext cx="400110" cy="3750569"/>
          </a:xfrm>
          <a:prstGeom prst="rect">
            <a:avLst/>
          </a:prstGeom>
          <a:noFill/>
        </p:spPr>
        <p:txBody>
          <a:bodyPr vert="vert270" wrap="square" rtlCol="0">
            <a:spAutoFit/>
          </a:bodyPr>
          <a:lstStyle/>
          <a:p>
            <a:r>
              <a:rPr lang="nl-NL" sz="1400" dirty="0">
                <a:solidFill>
                  <a:schemeClr val="accent5">
                    <a:lumMod val="50000"/>
                  </a:schemeClr>
                </a:solidFill>
              </a:rPr>
              <a:t>Sensorische Integratie</a:t>
            </a:r>
            <a:r>
              <a:rPr lang="nl-NL" sz="1400" baseline="0" dirty="0">
                <a:solidFill>
                  <a:schemeClr val="accent5">
                    <a:lumMod val="50000"/>
                  </a:schemeClr>
                </a:solidFill>
              </a:rPr>
              <a:t> bij volwassenen (ASITT)</a:t>
            </a:r>
            <a:endParaRPr lang="nl-NL" sz="1400" dirty="0">
              <a:solidFill>
                <a:schemeClr val="accent5">
                  <a:lumMod val="50000"/>
                </a:schemeClr>
              </a:solidFill>
            </a:endParaRPr>
          </a:p>
        </p:txBody>
      </p:sp>
      <p:sp>
        <p:nvSpPr>
          <p:cNvPr id="12" name="Tekstvak 11"/>
          <p:cNvSpPr txBox="1"/>
          <p:nvPr userDrawn="1"/>
        </p:nvSpPr>
        <p:spPr>
          <a:xfrm rot="5400000">
            <a:off x="1234073" y="5369544"/>
            <a:ext cx="400110" cy="2338745"/>
          </a:xfrm>
          <a:prstGeom prst="rect">
            <a:avLst/>
          </a:prstGeom>
          <a:noFill/>
        </p:spPr>
        <p:txBody>
          <a:bodyPr vert="vert270" wrap="square" rtlCol="0">
            <a:spAutoFit/>
          </a:bodyPr>
          <a:lstStyle/>
          <a:p>
            <a:pPr algn="ctr"/>
            <a:r>
              <a:rPr lang="nl-NL" sz="1400" dirty="0">
                <a:solidFill>
                  <a:srgbClr val="0070C0"/>
                </a:solidFill>
              </a:rPr>
              <a:t>Post HBO cursus </a:t>
            </a:r>
          </a:p>
        </p:txBody>
      </p:sp>
    </p:spTree>
    <p:extLst>
      <p:ext uri="{BB962C8B-B14F-4D97-AF65-F5344CB8AC3E}">
        <p14:creationId xmlns:p14="http://schemas.microsoft.com/office/powerpoint/2010/main" val="4126194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1576401" y="365129"/>
            <a:ext cx="9777401" cy="1325563"/>
          </a:xfrm>
        </p:spPr>
        <p:txBody>
          <a:bodyPr/>
          <a:lstStyle/>
          <a:p>
            <a:r>
              <a:rPr lang="nl-NL" dirty="0"/>
              <a:t>Klik om de stijl te bewerken</a:t>
            </a:r>
          </a:p>
        </p:txBody>
      </p:sp>
      <p:sp>
        <p:nvSpPr>
          <p:cNvPr id="3" name="Tijdelijke aanduiding voor inhoud 2"/>
          <p:cNvSpPr>
            <a:spLocks noGrp="1"/>
          </p:cNvSpPr>
          <p:nvPr>
            <p:ph idx="1"/>
          </p:nvPr>
        </p:nvSpPr>
        <p:spPr>
          <a:xfrm>
            <a:off x="1576397" y="1825625"/>
            <a:ext cx="9777403" cy="4351338"/>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AE83660-B9F5-413A-ABCC-825E9D9B5686}" type="slidenum">
              <a:rPr lang="nl-NL" smtClean="0"/>
              <a:t>‹nr.›</a:t>
            </a:fld>
            <a:endParaRPr lang="nl-NL"/>
          </a:p>
        </p:txBody>
      </p:sp>
      <p:sp>
        <p:nvSpPr>
          <p:cNvPr id="7" name="Rechthoek 6"/>
          <p:cNvSpPr/>
          <p:nvPr userDrawn="1"/>
        </p:nvSpPr>
        <p:spPr>
          <a:xfrm>
            <a:off x="678427" y="13014"/>
            <a:ext cx="57351" cy="6844985"/>
          </a:xfrm>
          <a:prstGeom prst="rect">
            <a:avLst/>
          </a:prstGeom>
          <a:solidFill>
            <a:srgbClr val="00B0F0"/>
          </a:solidFill>
          <a:ln>
            <a:solidFill>
              <a:srgbClr val="81D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8" name="Afbeelding 7"/>
          <p:cNvPicPr>
            <a:picLocks noChangeAspect="1"/>
          </p:cNvPicPr>
          <p:nvPr userDrawn="1"/>
        </p:nvPicPr>
        <p:blipFill rotWithShape="1">
          <a:blip r:embed="rId2">
            <a:extLst>
              <a:ext uri="{28A0092B-C50C-407E-A947-70E740481C1C}">
                <a14:useLocalDpi xmlns:a14="http://schemas.microsoft.com/office/drawing/2010/main" val="0"/>
              </a:ext>
            </a:extLst>
          </a:blip>
          <a:srcRect l="39524" t="27568" r="25747" b="49802"/>
          <a:stretch/>
        </p:blipFill>
        <p:spPr>
          <a:xfrm>
            <a:off x="-40460" y="811197"/>
            <a:ext cx="1506061" cy="1387955"/>
          </a:xfrm>
          <a:prstGeom prst="rect">
            <a:avLst/>
          </a:prstGeom>
          <a:gradFill>
            <a:gsLst>
              <a:gs pos="23000">
                <a:schemeClr val="bg1"/>
              </a:gs>
              <a:gs pos="68000">
                <a:srgbClr val="21FF85"/>
              </a:gs>
              <a:gs pos="100000">
                <a:srgbClr val="00B050"/>
              </a:gs>
            </a:gsLst>
            <a:path path="circle">
              <a:fillToRect l="50000" t="130000" r="50000" b="-30000"/>
            </a:path>
          </a:gradFill>
          <a:ln>
            <a:noFill/>
          </a:ln>
        </p:spPr>
      </p:pic>
      <p:sp>
        <p:nvSpPr>
          <p:cNvPr id="9" name="Ovaal 8"/>
          <p:cNvSpPr/>
          <p:nvPr userDrawn="1"/>
        </p:nvSpPr>
        <p:spPr>
          <a:xfrm>
            <a:off x="70339" y="849854"/>
            <a:ext cx="1306287" cy="1306742"/>
          </a:xfrm>
          <a:prstGeom prst="ellipse">
            <a:avLst/>
          </a:prstGeom>
          <a:noFill/>
          <a:ln w="28575">
            <a:gradFill>
              <a:gsLst>
                <a:gs pos="16000">
                  <a:srgbClr val="00B0F0"/>
                </a:gs>
                <a:gs pos="47000">
                  <a:schemeClr val="accent5">
                    <a:lumMod val="75000"/>
                  </a:schemeClr>
                </a:gs>
                <a:gs pos="73000">
                  <a:schemeClr val="accent5">
                    <a:lumMod val="75000"/>
                  </a:schemeClr>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0" name="Ovaal 9"/>
          <p:cNvSpPr/>
          <p:nvPr userDrawn="1"/>
        </p:nvSpPr>
        <p:spPr>
          <a:xfrm>
            <a:off x="711453" y="1399003"/>
            <a:ext cx="661328" cy="654798"/>
          </a:xfrm>
          <a:prstGeom prst="ellipse">
            <a:avLst/>
          </a:prstGeom>
          <a:noFill/>
          <a:ln w="28575">
            <a:gradFill>
              <a:gsLst>
                <a:gs pos="15000">
                  <a:schemeClr val="accent5">
                    <a:lumMod val="75000"/>
                  </a:schemeClr>
                </a:gs>
                <a:gs pos="44000">
                  <a:srgbClr val="00B0F0"/>
                </a:gs>
                <a:gs pos="72000">
                  <a:srgbClr val="00B0F0"/>
                </a:gs>
                <a:gs pos="100000">
                  <a:srgbClr val="00B0F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1" name="Tekstvak 10"/>
          <p:cNvSpPr txBox="1"/>
          <p:nvPr userDrawn="1"/>
        </p:nvSpPr>
        <p:spPr>
          <a:xfrm>
            <a:off x="215216" y="2091129"/>
            <a:ext cx="400110" cy="3750569"/>
          </a:xfrm>
          <a:prstGeom prst="rect">
            <a:avLst/>
          </a:prstGeom>
          <a:noFill/>
        </p:spPr>
        <p:txBody>
          <a:bodyPr vert="vert270" wrap="square" rtlCol="0">
            <a:spAutoFit/>
          </a:bodyPr>
          <a:lstStyle/>
          <a:p>
            <a:r>
              <a:rPr lang="nl-NL" sz="1400" dirty="0">
                <a:solidFill>
                  <a:schemeClr val="accent5">
                    <a:lumMod val="50000"/>
                  </a:schemeClr>
                </a:solidFill>
              </a:rPr>
              <a:t>Sensorische Integratie</a:t>
            </a:r>
            <a:r>
              <a:rPr lang="nl-NL" sz="1400" baseline="0" dirty="0">
                <a:solidFill>
                  <a:schemeClr val="accent5">
                    <a:lumMod val="50000"/>
                  </a:schemeClr>
                </a:solidFill>
              </a:rPr>
              <a:t> bij volwassenen (ASITT)</a:t>
            </a:r>
            <a:endParaRPr lang="nl-NL" sz="1400" dirty="0">
              <a:solidFill>
                <a:schemeClr val="accent5">
                  <a:lumMod val="50000"/>
                </a:schemeClr>
              </a:solidFill>
            </a:endParaRPr>
          </a:p>
        </p:txBody>
      </p:sp>
      <p:sp>
        <p:nvSpPr>
          <p:cNvPr id="12" name="Tekstvak 11"/>
          <p:cNvSpPr txBox="1"/>
          <p:nvPr userDrawn="1"/>
        </p:nvSpPr>
        <p:spPr>
          <a:xfrm rot="5400000">
            <a:off x="1234073" y="5369544"/>
            <a:ext cx="400110" cy="2338745"/>
          </a:xfrm>
          <a:prstGeom prst="rect">
            <a:avLst/>
          </a:prstGeom>
          <a:noFill/>
        </p:spPr>
        <p:txBody>
          <a:bodyPr vert="vert270" wrap="square" rtlCol="0">
            <a:spAutoFit/>
          </a:bodyPr>
          <a:lstStyle/>
          <a:p>
            <a:pPr algn="ctr"/>
            <a:r>
              <a:rPr lang="nl-NL" sz="1400" dirty="0">
                <a:solidFill>
                  <a:srgbClr val="0070C0"/>
                </a:solidFill>
              </a:rPr>
              <a:t>Post HBO cursus </a:t>
            </a:r>
          </a:p>
        </p:txBody>
      </p:sp>
    </p:spTree>
    <p:extLst>
      <p:ext uri="{BB962C8B-B14F-4D97-AF65-F5344CB8AC3E}">
        <p14:creationId xmlns:p14="http://schemas.microsoft.com/office/powerpoint/2010/main" val="1070427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1576400" y="1709742"/>
            <a:ext cx="9771051" cy="2852737"/>
          </a:xfrm>
        </p:spPr>
        <p:txBody>
          <a:bodyPr anchor="b"/>
          <a:lstStyle>
            <a:lvl1pPr>
              <a:defRPr sz="6000"/>
            </a:lvl1pPr>
          </a:lstStyle>
          <a:p>
            <a:r>
              <a:rPr lang="nl-NL" dirty="0"/>
              <a:t>Klik om de stijl te bewerken</a:t>
            </a:r>
          </a:p>
        </p:txBody>
      </p:sp>
      <p:sp>
        <p:nvSpPr>
          <p:cNvPr id="3" name="Tijdelijke aanduiding voor tekst 2"/>
          <p:cNvSpPr>
            <a:spLocks noGrp="1"/>
          </p:cNvSpPr>
          <p:nvPr>
            <p:ph type="body" idx="1"/>
          </p:nvPr>
        </p:nvSpPr>
        <p:spPr>
          <a:xfrm>
            <a:off x="1576399" y="4589467"/>
            <a:ext cx="9771052"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nl-NL" dirty="0"/>
              <a:t>Klik om de modelstijlen te bewerken</a:t>
            </a:r>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1AE83660-B9F5-413A-ABCC-825E9D9B5686}" type="slidenum">
              <a:rPr lang="nl-NL" smtClean="0"/>
              <a:t>‹nr.›</a:t>
            </a:fld>
            <a:endParaRPr lang="nl-NL"/>
          </a:p>
        </p:txBody>
      </p:sp>
      <p:sp>
        <p:nvSpPr>
          <p:cNvPr id="7" name="Rechthoek 6"/>
          <p:cNvSpPr/>
          <p:nvPr userDrawn="1"/>
        </p:nvSpPr>
        <p:spPr>
          <a:xfrm>
            <a:off x="678427" y="13014"/>
            <a:ext cx="57351" cy="6844985"/>
          </a:xfrm>
          <a:prstGeom prst="rect">
            <a:avLst/>
          </a:prstGeom>
          <a:solidFill>
            <a:srgbClr val="00B0F0"/>
          </a:solidFill>
          <a:ln>
            <a:solidFill>
              <a:srgbClr val="81D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8" name="Afbeelding 7"/>
          <p:cNvPicPr>
            <a:picLocks noChangeAspect="1"/>
          </p:cNvPicPr>
          <p:nvPr userDrawn="1"/>
        </p:nvPicPr>
        <p:blipFill rotWithShape="1">
          <a:blip r:embed="rId2">
            <a:extLst>
              <a:ext uri="{28A0092B-C50C-407E-A947-70E740481C1C}">
                <a14:useLocalDpi xmlns:a14="http://schemas.microsoft.com/office/drawing/2010/main" val="0"/>
              </a:ext>
            </a:extLst>
          </a:blip>
          <a:srcRect l="39524" t="27568" r="25747" b="49802"/>
          <a:stretch/>
        </p:blipFill>
        <p:spPr>
          <a:xfrm>
            <a:off x="-40460" y="811197"/>
            <a:ext cx="1506061" cy="1387955"/>
          </a:xfrm>
          <a:prstGeom prst="rect">
            <a:avLst/>
          </a:prstGeom>
          <a:gradFill>
            <a:gsLst>
              <a:gs pos="23000">
                <a:schemeClr val="bg1"/>
              </a:gs>
              <a:gs pos="68000">
                <a:srgbClr val="21FF85"/>
              </a:gs>
              <a:gs pos="100000">
                <a:srgbClr val="00B050"/>
              </a:gs>
            </a:gsLst>
            <a:path path="circle">
              <a:fillToRect l="50000" t="130000" r="50000" b="-30000"/>
            </a:path>
          </a:gradFill>
          <a:ln>
            <a:noFill/>
          </a:ln>
        </p:spPr>
      </p:pic>
      <p:sp>
        <p:nvSpPr>
          <p:cNvPr id="9" name="Ovaal 8"/>
          <p:cNvSpPr/>
          <p:nvPr userDrawn="1"/>
        </p:nvSpPr>
        <p:spPr>
          <a:xfrm>
            <a:off x="70339" y="849854"/>
            <a:ext cx="1306287" cy="1306742"/>
          </a:xfrm>
          <a:prstGeom prst="ellipse">
            <a:avLst/>
          </a:prstGeom>
          <a:noFill/>
          <a:ln w="28575">
            <a:gradFill>
              <a:gsLst>
                <a:gs pos="16000">
                  <a:srgbClr val="00B0F0"/>
                </a:gs>
                <a:gs pos="47000">
                  <a:schemeClr val="accent5">
                    <a:lumMod val="75000"/>
                  </a:schemeClr>
                </a:gs>
                <a:gs pos="73000">
                  <a:schemeClr val="accent5">
                    <a:lumMod val="75000"/>
                  </a:schemeClr>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0" name="Ovaal 9"/>
          <p:cNvSpPr/>
          <p:nvPr userDrawn="1"/>
        </p:nvSpPr>
        <p:spPr>
          <a:xfrm>
            <a:off x="711453" y="1399003"/>
            <a:ext cx="661328" cy="654798"/>
          </a:xfrm>
          <a:prstGeom prst="ellipse">
            <a:avLst/>
          </a:prstGeom>
          <a:noFill/>
          <a:ln w="28575">
            <a:gradFill>
              <a:gsLst>
                <a:gs pos="15000">
                  <a:schemeClr val="accent5">
                    <a:lumMod val="75000"/>
                  </a:schemeClr>
                </a:gs>
                <a:gs pos="44000">
                  <a:srgbClr val="00B0F0"/>
                </a:gs>
                <a:gs pos="72000">
                  <a:srgbClr val="00B0F0"/>
                </a:gs>
                <a:gs pos="100000">
                  <a:srgbClr val="00B0F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1" name="Tekstvak 10"/>
          <p:cNvSpPr txBox="1"/>
          <p:nvPr userDrawn="1"/>
        </p:nvSpPr>
        <p:spPr>
          <a:xfrm>
            <a:off x="215216" y="2091129"/>
            <a:ext cx="400110" cy="3750569"/>
          </a:xfrm>
          <a:prstGeom prst="rect">
            <a:avLst/>
          </a:prstGeom>
          <a:noFill/>
        </p:spPr>
        <p:txBody>
          <a:bodyPr vert="vert270" wrap="square" rtlCol="0">
            <a:spAutoFit/>
          </a:bodyPr>
          <a:lstStyle/>
          <a:p>
            <a:r>
              <a:rPr lang="nl-NL" sz="1400" dirty="0">
                <a:solidFill>
                  <a:schemeClr val="accent5">
                    <a:lumMod val="50000"/>
                  </a:schemeClr>
                </a:solidFill>
              </a:rPr>
              <a:t>Sensorische Integratie</a:t>
            </a:r>
            <a:r>
              <a:rPr lang="nl-NL" sz="1400" baseline="0" dirty="0">
                <a:solidFill>
                  <a:schemeClr val="accent5">
                    <a:lumMod val="50000"/>
                  </a:schemeClr>
                </a:solidFill>
              </a:rPr>
              <a:t> bij volwassenen (ASITT)</a:t>
            </a:r>
            <a:endParaRPr lang="nl-NL" sz="1400" dirty="0">
              <a:solidFill>
                <a:schemeClr val="accent5">
                  <a:lumMod val="50000"/>
                </a:schemeClr>
              </a:solidFill>
            </a:endParaRPr>
          </a:p>
        </p:txBody>
      </p:sp>
      <p:sp>
        <p:nvSpPr>
          <p:cNvPr id="12" name="Tekstvak 11"/>
          <p:cNvSpPr txBox="1"/>
          <p:nvPr userDrawn="1"/>
        </p:nvSpPr>
        <p:spPr>
          <a:xfrm rot="5400000">
            <a:off x="1234073" y="5369544"/>
            <a:ext cx="400110" cy="2338745"/>
          </a:xfrm>
          <a:prstGeom prst="rect">
            <a:avLst/>
          </a:prstGeom>
          <a:noFill/>
        </p:spPr>
        <p:txBody>
          <a:bodyPr vert="vert270" wrap="square" rtlCol="0">
            <a:spAutoFit/>
          </a:bodyPr>
          <a:lstStyle/>
          <a:p>
            <a:pPr algn="ctr"/>
            <a:r>
              <a:rPr lang="nl-NL" sz="1400" dirty="0">
                <a:solidFill>
                  <a:srgbClr val="0070C0"/>
                </a:solidFill>
              </a:rPr>
              <a:t>Post HBO cursus </a:t>
            </a:r>
          </a:p>
        </p:txBody>
      </p:sp>
    </p:spTree>
    <p:extLst>
      <p:ext uri="{BB962C8B-B14F-4D97-AF65-F5344CB8AC3E}">
        <p14:creationId xmlns:p14="http://schemas.microsoft.com/office/powerpoint/2010/main" val="2245190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a:xfrm>
            <a:off x="1465603" y="365129"/>
            <a:ext cx="9888199" cy="1325563"/>
          </a:xfrm>
        </p:spPr>
        <p:txBody>
          <a:bodyPr/>
          <a:lstStyle/>
          <a:p>
            <a:r>
              <a:rPr lang="nl-NL"/>
              <a:t>Klik om de stijl te bewerken</a:t>
            </a:r>
          </a:p>
        </p:txBody>
      </p:sp>
      <p:sp>
        <p:nvSpPr>
          <p:cNvPr id="3" name="Tijdelijke aanduiding voor inhoud 2"/>
          <p:cNvSpPr>
            <a:spLocks noGrp="1"/>
          </p:cNvSpPr>
          <p:nvPr>
            <p:ph sz="half" idx="1"/>
          </p:nvPr>
        </p:nvSpPr>
        <p:spPr>
          <a:xfrm>
            <a:off x="1528701" y="1825625"/>
            <a:ext cx="4491099" cy="4351338"/>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p:cNvSpPr>
            <a:spLocks noGrp="1"/>
          </p:cNvSpPr>
          <p:nvPr>
            <p:ph sz="half" idx="2"/>
          </p:nvPr>
        </p:nvSpPr>
        <p:spPr>
          <a:xfrm>
            <a:off x="6578600" y="1825625"/>
            <a:ext cx="47752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AE83660-B9F5-413A-ABCC-825E9D9B5686}" type="slidenum">
              <a:rPr lang="nl-NL" smtClean="0"/>
              <a:t>‹nr.›</a:t>
            </a:fld>
            <a:endParaRPr lang="nl-NL"/>
          </a:p>
        </p:txBody>
      </p:sp>
      <p:sp>
        <p:nvSpPr>
          <p:cNvPr id="8" name="Rechthoek 7"/>
          <p:cNvSpPr/>
          <p:nvPr userDrawn="1"/>
        </p:nvSpPr>
        <p:spPr>
          <a:xfrm>
            <a:off x="678427" y="13014"/>
            <a:ext cx="57351" cy="6844985"/>
          </a:xfrm>
          <a:prstGeom prst="rect">
            <a:avLst/>
          </a:prstGeom>
          <a:solidFill>
            <a:srgbClr val="00B0F0"/>
          </a:solidFill>
          <a:ln>
            <a:solidFill>
              <a:srgbClr val="81D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9" name="Afbeelding 8"/>
          <p:cNvPicPr>
            <a:picLocks noChangeAspect="1"/>
          </p:cNvPicPr>
          <p:nvPr userDrawn="1"/>
        </p:nvPicPr>
        <p:blipFill rotWithShape="1">
          <a:blip r:embed="rId2">
            <a:extLst>
              <a:ext uri="{28A0092B-C50C-407E-A947-70E740481C1C}">
                <a14:useLocalDpi xmlns:a14="http://schemas.microsoft.com/office/drawing/2010/main" val="0"/>
              </a:ext>
            </a:extLst>
          </a:blip>
          <a:srcRect l="39524" t="27568" r="25747" b="49802"/>
          <a:stretch/>
        </p:blipFill>
        <p:spPr>
          <a:xfrm>
            <a:off x="-40460" y="811197"/>
            <a:ext cx="1506061" cy="1387955"/>
          </a:xfrm>
          <a:prstGeom prst="rect">
            <a:avLst/>
          </a:prstGeom>
          <a:gradFill>
            <a:gsLst>
              <a:gs pos="23000">
                <a:schemeClr val="bg1"/>
              </a:gs>
              <a:gs pos="68000">
                <a:srgbClr val="21FF85"/>
              </a:gs>
              <a:gs pos="100000">
                <a:srgbClr val="00B050"/>
              </a:gs>
            </a:gsLst>
            <a:path path="circle">
              <a:fillToRect l="50000" t="130000" r="50000" b="-30000"/>
            </a:path>
          </a:gradFill>
          <a:ln>
            <a:noFill/>
          </a:ln>
        </p:spPr>
      </p:pic>
      <p:sp>
        <p:nvSpPr>
          <p:cNvPr id="10" name="Ovaal 9"/>
          <p:cNvSpPr/>
          <p:nvPr userDrawn="1"/>
        </p:nvSpPr>
        <p:spPr>
          <a:xfrm>
            <a:off x="70339" y="849854"/>
            <a:ext cx="1306287" cy="1306742"/>
          </a:xfrm>
          <a:prstGeom prst="ellipse">
            <a:avLst/>
          </a:prstGeom>
          <a:noFill/>
          <a:ln w="28575">
            <a:gradFill>
              <a:gsLst>
                <a:gs pos="16000">
                  <a:srgbClr val="00B0F0"/>
                </a:gs>
                <a:gs pos="47000">
                  <a:schemeClr val="accent5">
                    <a:lumMod val="75000"/>
                  </a:schemeClr>
                </a:gs>
                <a:gs pos="73000">
                  <a:schemeClr val="accent5">
                    <a:lumMod val="75000"/>
                  </a:schemeClr>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1" name="Ovaal 10"/>
          <p:cNvSpPr/>
          <p:nvPr userDrawn="1"/>
        </p:nvSpPr>
        <p:spPr>
          <a:xfrm>
            <a:off x="711453" y="1399003"/>
            <a:ext cx="661328" cy="654798"/>
          </a:xfrm>
          <a:prstGeom prst="ellipse">
            <a:avLst/>
          </a:prstGeom>
          <a:noFill/>
          <a:ln w="28575">
            <a:gradFill>
              <a:gsLst>
                <a:gs pos="15000">
                  <a:schemeClr val="accent5">
                    <a:lumMod val="75000"/>
                  </a:schemeClr>
                </a:gs>
                <a:gs pos="44000">
                  <a:srgbClr val="00B0F0"/>
                </a:gs>
                <a:gs pos="72000">
                  <a:srgbClr val="00B0F0"/>
                </a:gs>
                <a:gs pos="100000">
                  <a:srgbClr val="00B0F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2" name="Tekstvak 11"/>
          <p:cNvSpPr txBox="1"/>
          <p:nvPr userDrawn="1"/>
        </p:nvSpPr>
        <p:spPr>
          <a:xfrm>
            <a:off x="215216" y="2091129"/>
            <a:ext cx="400110" cy="3750569"/>
          </a:xfrm>
          <a:prstGeom prst="rect">
            <a:avLst/>
          </a:prstGeom>
          <a:noFill/>
        </p:spPr>
        <p:txBody>
          <a:bodyPr vert="vert270" wrap="square" rtlCol="0">
            <a:spAutoFit/>
          </a:bodyPr>
          <a:lstStyle/>
          <a:p>
            <a:r>
              <a:rPr lang="nl-NL" sz="1400" dirty="0">
                <a:solidFill>
                  <a:schemeClr val="accent5">
                    <a:lumMod val="50000"/>
                  </a:schemeClr>
                </a:solidFill>
              </a:rPr>
              <a:t>Sensorische Integratie</a:t>
            </a:r>
            <a:r>
              <a:rPr lang="nl-NL" sz="1400" baseline="0" dirty="0">
                <a:solidFill>
                  <a:schemeClr val="accent5">
                    <a:lumMod val="50000"/>
                  </a:schemeClr>
                </a:solidFill>
              </a:rPr>
              <a:t> bij volwassenen (ASITT)</a:t>
            </a:r>
            <a:endParaRPr lang="nl-NL" sz="1400" dirty="0">
              <a:solidFill>
                <a:schemeClr val="accent5">
                  <a:lumMod val="50000"/>
                </a:schemeClr>
              </a:solidFill>
            </a:endParaRPr>
          </a:p>
        </p:txBody>
      </p:sp>
      <p:sp>
        <p:nvSpPr>
          <p:cNvPr id="13" name="Tekstvak 12"/>
          <p:cNvSpPr txBox="1"/>
          <p:nvPr userDrawn="1"/>
        </p:nvSpPr>
        <p:spPr>
          <a:xfrm rot="5400000">
            <a:off x="1234073" y="5369544"/>
            <a:ext cx="400110" cy="2338745"/>
          </a:xfrm>
          <a:prstGeom prst="rect">
            <a:avLst/>
          </a:prstGeom>
          <a:noFill/>
        </p:spPr>
        <p:txBody>
          <a:bodyPr vert="vert270" wrap="square" rtlCol="0">
            <a:spAutoFit/>
          </a:bodyPr>
          <a:lstStyle/>
          <a:p>
            <a:pPr algn="ctr"/>
            <a:r>
              <a:rPr lang="nl-NL" sz="1400" dirty="0">
                <a:solidFill>
                  <a:srgbClr val="0070C0"/>
                </a:solidFill>
              </a:rPr>
              <a:t>Post HBO cursus </a:t>
            </a:r>
          </a:p>
        </p:txBody>
      </p:sp>
    </p:spTree>
    <p:extLst>
      <p:ext uri="{BB962C8B-B14F-4D97-AF65-F5344CB8AC3E}">
        <p14:creationId xmlns:p14="http://schemas.microsoft.com/office/powerpoint/2010/main" val="4243077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1487423" y="365129"/>
            <a:ext cx="9867967" cy="1325563"/>
          </a:xfrm>
        </p:spPr>
        <p:txBody>
          <a:bodyPr/>
          <a:lstStyle/>
          <a:p>
            <a:r>
              <a:rPr lang="nl-NL" dirty="0"/>
              <a:t>Klik om de stijl te bewerken</a:t>
            </a:r>
          </a:p>
        </p:txBody>
      </p:sp>
      <p:sp>
        <p:nvSpPr>
          <p:cNvPr id="3" name="Tijdelijke aanduiding voor tekst 2"/>
          <p:cNvSpPr>
            <a:spLocks noGrp="1"/>
          </p:cNvSpPr>
          <p:nvPr>
            <p:ph type="body" idx="1"/>
          </p:nvPr>
        </p:nvSpPr>
        <p:spPr>
          <a:xfrm>
            <a:off x="1498629" y="1681163"/>
            <a:ext cx="449894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1487425" y="2505075"/>
            <a:ext cx="4510153" cy="3684588"/>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tekst 4"/>
          <p:cNvSpPr>
            <a:spLocks noGrp="1"/>
          </p:cNvSpPr>
          <p:nvPr>
            <p:ph type="body" sz="quarter" idx="3"/>
          </p:nvPr>
        </p:nvSpPr>
        <p:spPr>
          <a:xfrm>
            <a:off x="6870700" y="1681163"/>
            <a:ext cx="44846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nl-NL" dirty="0"/>
              <a:t>Klik om de modelstijlen te bewerken</a:t>
            </a:r>
          </a:p>
        </p:txBody>
      </p:sp>
      <p:sp>
        <p:nvSpPr>
          <p:cNvPr id="6" name="Tijdelijke aanduiding voor inhoud 5"/>
          <p:cNvSpPr>
            <a:spLocks noGrp="1"/>
          </p:cNvSpPr>
          <p:nvPr>
            <p:ph sz="quarter" idx="4"/>
          </p:nvPr>
        </p:nvSpPr>
        <p:spPr>
          <a:xfrm>
            <a:off x="6870700" y="2505075"/>
            <a:ext cx="4484688" cy="3684588"/>
          </a:xfrm>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1AE83660-B9F5-413A-ABCC-825E9D9B5686}" type="slidenum">
              <a:rPr lang="nl-NL" smtClean="0"/>
              <a:t>‹nr.›</a:t>
            </a:fld>
            <a:endParaRPr lang="nl-NL"/>
          </a:p>
        </p:txBody>
      </p:sp>
      <p:sp>
        <p:nvSpPr>
          <p:cNvPr id="10" name="Rechthoek 9"/>
          <p:cNvSpPr/>
          <p:nvPr userDrawn="1"/>
        </p:nvSpPr>
        <p:spPr>
          <a:xfrm>
            <a:off x="678427" y="13014"/>
            <a:ext cx="57351" cy="6844985"/>
          </a:xfrm>
          <a:prstGeom prst="rect">
            <a:avLst/>
          </a:prstGeom>
          <a:solidFill>
            <a:srgbClr val="00B0F0"/>
          </a:solidFill>
          <a:ln>
            <a:solidFill>
              <a:srgbClr val="81D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11" name="Afbeelding 10"/>
          <p:cNvPicPr>
            <a:picLocks noChangeAspect="1"/>
          </p:cNvPicPr>
          <p:nvPr userDrawn="1"/>
        </p:nvPicPr>
        <p:blipFill rotWithShape="1">
          <a:blip r:embed="rId2">
            <a:extLst>
              <a:ext uri="{28A0092B-C50C-407E-A947-70E740481C1C}">
                <a14:useLocalDpi xmlns:a14="http://schemas.microsoft.com/office/drawing/2010/main" val="0"/>
              </a:ext>
            </a:extLst>
          </a:blip>
          <a:srcRect l="39524" t="27568" r="25747" b="49802"/>
          <a:stretch/>
        </p:blipFill>
        <p:spPr>
          <a:xfrm>
            <a:off x="-40460" y="811197"/>
            <a:ext cx="1506061" cy="1387955"/>
          </a:xfrm>
          <a:prstGeom prst="rect">
            <a:avLst/>
          </a:prstGeom>
          <a:gradFill>
            <a:gsLst>
              <a:gs pos="23000">
                <a:schemeClr val="bg1"/>
              </a:gs>
              <a:gs pos="68000">
                <a:srgbClr val="21FF85"/>
              </a:gs>
              <a:gs pos="100000">
                <a:srgbClr val="00B050"/>
              </a:gs>
            </a:gsLst>
            <a:path path="circle">
              <a:fillToRect l="50000" t="130000" r="50000" b="-30000"/>
            </a:path>
          </a:gradFill>
          <a:ln>
            <a:noFill/>
          </a:ln>
        </p:spPr>
      </p:pic>
      <p:sp>
        <p:nvSpPr>
          <p:cNvPr id="12" name="Ovaal 11"/>
          <p:cNvSpPr/>
          <p:nvPr userDrawn="1"/>
        </p:nvSpPr>
        <p:spPr>
          <a:xfrm>
            <a:off x="70339" y="849854"/>
            <a:ext cx="1306287" cy="1306742"/>
          </a:xfrm>
          <a:prstGeom prst="ellipse">
            <a:avLst/>
          </a:prstGeom>
          <a:noFill/>
          <a:ln w="28575">
            <a:gradFill>
              <a:gsLst>
                <a:gs pos="16000">
                  <a:srgbClr val="00B0F0"/>
                </a:gs>
                <a:gs pos="47000">
                  <a:schemeClr val="accent5">
                    <a:lumMod val="75000"/>
                  </a:schemeClr>
                </a:gs>
                <a:gs pos="73000">
                  <a:schemeClr val="accent5">
                    <a:lumMod val="75000"/>
                  </a:schemeClr>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3" name="Ovaal 12"/>
          <p:cNvSpPr/>
          <p:nvPr userDrawn="1"/>
        </p:nvSpPr>
        <p:spPr>
          <a:xfrm>
            <a:off x="711453" y="1399003"/>
            <a:ext cx="661328" cy="654798"/>
          </a:xfrm>
          <a:prstGeom prst="ellipse">
            <a:avLst/>
          </a:prstGeom>
          <a:noFill/>
          <a:ln w="28575">
            <a:gradFill>
              <a:gsLst>
                <a:gs pos="15000">
                  <a:schemeClr val="accent5">
                    <a:lumMod val="75000"/>
                  </a:schemeClr>
                </a:gs>
                <a:gs pos="44000">
                  <a:srgbClr val="00B0F0"/>
                </a:gs>
                <a:gs pos="72000">
                  <a:srgbClr val="00B0F0"/>
                </a:gs>
                <a:gs pos="100000">
                  <a:srgbClr val="00B0F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4" name="Tekstvak 13"/>
          <p:cNvSpPr txBox="1"/>
          <p:nvPr userDrawn="1"/>
        </p:nvSpPr>
        <p:spPr>
          <a:xfrm>
            <a:off x="215216" y="2091129"/>
            <a:ext cx="400110" cy="3750569"/>
          </a:xfrm>
          <a:prstGeom prst="rect">
            <a:avLst/>
          </a:prstGeom>
          <a:noFill/>
        </p:spPr>
        <p:txBody>
          <a:bodyPr vert="vert270" wrap="square" rtlCol="0">
            <a:spAutoFit/>
          </a:bodyPr>
          <a:lstStyle/>
          <a:p>
            <a:r>
              <a:rPr lang="nl-NL" sz="1400" dirty="0">
                <a:solidFill>
                  <a:schemeClr val="accent5">
                    <a:lumMod val="50000"/>
                  </a:schemeClr>
                </a:solidFill>
              </a:rPr>
              <a:t>Sensorische Integratie</a:t>
            </a:r>
            <a:r>
              <a:rPr lang="nl-NL" sz="1400" baseline="0" dirty="0">
                <a:solidFill>
                  <a:schemeClr val="accent5">
                    <a:lumMod val="50000"/>
                  </a:schemeClr>
                </a:solidFill>
              </a:rPr>
              <a:t> bij volwassenen (ASITT)</a:t>
            </a:r>
            <a:endParaRPr lang="nl-NL" sz="1400" dirty="0">
              <a:solidFill>
                <a:schemeClr val="accent5">
                  <a:lumMod val="50000"/>
                </a:schemeClr>
              </a:solidFill>
            </a:endParaRPr>
          </a:p>
        </p:txBody>
      </p:sp>
      <p:sp>
        <p:nvSpPr>
          <p:cNvPr id="15" name="Tekstvak 14"/>
          <p:cNvSpPr txBox="1"/>
          <p:nvPr userDrawn="1"/>
        </p:nvSpPr>
        <p:spPr>
          <a:xfrm rot="5400000">
            <a:off x="1234073" y="5369544"/>
            <a:ext cx="400110" cy="2338745"/>
          </a:xfrm>
          <a:prstGeom prst="rect">
            <a:avLst/>
          </a:prstGeom>
          <a:noFill/>
        </p:spPr>
        <p:txBody>
          <a:bodyPr vert="vert270" wrap="square" rtlCol="0">
            <a:spAutoFit/>
          </a:bodyPr>
          <a:lstStyle/>
          <a:p>
            <a:pPr algn="ctr"/>
            <a:r>
              <a:rPr lang="nl-NL" sz="1400" dirty="0">
                <a:solidFill>
                  <a:srgbClr val="0070C0"/>
                </a:solidFill>
              </a:rPr>
              <a:t>Post HBO cursus </a:t>
            </a:r>
          </a:p>
        </p:txBody>
      </p:sp>
    </p:spTree>
    <p:extLst>
      <p:ext uri="{BB962C8B-B14F-4D97-AF65-F5344CB8AC3E}">
        <p14:creationId xmlns:p14="http://schemas.microsoft.com/office/powerpoint/2010/main" val="705309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1576401" y="365129"/>
            <a:ext cx="9777401" cy="1325563"/>
          </a:xfrm>
        </p:spPr>
        <p:txBody>
          <a:bodyPr/>
          <a:lstStyle/>
          <a:p>
            <a:r>
              <a:rPr lang="nl-NL"/>
              <a:t>Klik om de stijl te bewerken</a:t>
            </a:r>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1AE83660-B9F5-413A-ABCC-825E9D9B5686}" type="slidenum">
              <a:rPr lang="nl-NL" smtClean="0"/>
              <a:t>‹nr.›</a:t>
            </a:fld>
            <a:endParaRPr lang="nl-NL"/>
          </a:p>
        </p:txBody>
      </p:sp>
      <p:sp>
        <p:nvSpPr>
          <p:cNvPr id="6" name="Rechthoek 5"/>
          <p:cNvSpPr/>
          <p:nvPr userDrawn="1"/>
        </p:nvSpPr>
        <p:spPr>
          <a:xfrm>
            <a:off x="678427" y="13014"/>
            <a:ext cx="57351" cy="6844985"/>
          </a:xfrm>
          <a:prstGeom prst="rect">
            <a:avLst/>
          </a:prstGeom>
          <a:solidFill>
            <a:srgbClr val="00B0F0"/>
          </a:solidFill>
          <a:ln>
            <a:solidFill>
              <a:srgbClr val="81D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7" name="Afbeelding 6"/>
          <p:cNvPicPr>
            <a:picLocks noChangeAspect="1"/>
          </p:cNvPicPr>
          <p:nvPr userDrawn="1"/>
        </p:nvPicPr>
        <p:blipFill rotWithShape="1">
          <a:blip r:embed="rId2">
            <a:extLst>
              <a:ext uri="{28A0092B-C50C-407E-A947-70E740481C1C}">
                <a14:useLocalDpi xmlns:a14="http://schemas.microsoft.com/office/drawing/2010/main" val="0"/>
              </a:ext>
            </a:extLst>
          </a:blip>
          <a:srcRect l="39524" t="27568" r="25747" b="49802"/>
          <a:stretch/>
        </p:blipFill>
        <p:spPr>
          <a:xfrm>
            <a:off x="-40460" y="811197"/>
            <a:ext cx="1506061" cy="1387955"/>
          </a:xfrm>
          <a:prstGeom prst="rect">
            <a:avLst/>
          </a:prstGeom>
          <a:gradFill>
            <a:gsLst>
              <a:gs pos="23000">
                <a:schemeClr val="bg1"/>
              </a:gs>
              <a:gs pos="68000">
                <a:srgbClr val="21FF85"/>
              </a:gs>
              <a:gs pos="100000">
                <a:srgbClr val="00B050"/>
              </a:gs>
            </a:gsLst>
            <a:path path="circle">
              <a:fillToRect l="50000" t="130000" r="50000" b="-30000"/>
            </a:path>
          </a:gradFill>
          <a:ln>
            <a:noFill/>
          </a:ln>
        </p:spPr>
      </p:pic>
      <p:sp>
        <p:nvSpPr>
          <p:cNvPr id="8" name="Ovaal 7"/>
          <p:cNvSpPr/>
          <p:nvPr userDrawn="1"/>
        </p:nvSpPr>
        <p:spPr>
          <a:xfrm>
            <a:off x="70339" y="849854"/>
            <a:ext cx="1306287" cy="1306742"/>
          </a:xfrm>
          <a:prstGeom prst="ellipse">
            <a:avLst/>
          </a:prstGeom>
          <a:noFill/>
          <a:ln w="28575">
            <a:gradFill>
              <a:gsLst>
                <a:gs pos="16000">
                  <a:srgbClr val="00B0F0"/>
                </a:gs>
                <a:gs pos="47000">
                  <a:schemeClr val="accent5">
                    <a:lumMod val="75000"/>
                  </a:schemeClr>
                </a:gs>
                <a:gs pos="73000">
                  <a:schemeClr val="accent5">
                    <a:lumMod val="75000"/>
                  </a:schemeClr>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9" name="Ovaal 8"/>
          <p:cNvSpPr/>
          <p:nvPr userDrawn="1"/>
        </p:nvSpPr>
        <p:spPr>
          <a:xfrm>
            <a:off x="711453" y="1399003"/>
            <a:ext cx="661328" cy="654798"/>
          </a:xfrm>
          <a:prstGeom prst="ellipse">
            <a:avLst/>
          </a:prstGeom>
          <a:noFill/>
          <a:ln w="28575">
            <a:gradFill>
              <a:gsLst>
                <a:gs pos="15000">
                  <a:schemeClr val="accent5">
                    <a:lumMod val="75000"/>
                  </a:schemeClr>
                </a:gs>
                <a:gs pos="44000">
                  <a:srgbClr val="00B0F0"/>
                </a:gs>
                <a:gs pos="72000">
                  <a:srgbClr val="00B0F0"/>
                </a:gs>
                <a:gs pos="100000">
                  <a:srgbClr val="00B0F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0" name="Tekstvak 9"/>
          <p:cNvSpPr txBox="1"/>
          <p:nvPr userDrawn="1"/>
        </p:nvSpPr>
        <p:spPr>
          <a:xfrm>
            <a:off x="215216" y="2091129"/>
            <a:ext cx="400110" cy="3750569"/>
          </a:xfrm>
          <a:prstGeom prst="rect">
            <a:avLst/>
          </a:prstGeom>
          <a:noFill/>
        </p:spPr>
        <p:txBody>
          <a:bodyPr vert="vert270" wrap="square" rtlCol="0">
            <a:spAutoFit/>
          </a:bodyPr>
          <a:lstStyle/>
          <a:p>
            <a:r>
              <a:rPr lang="nl-NL" sz="1400" dirty="0">
                <a:solidFill>
                  <a:schemeClr val="accent5">
                    <a:lumMod val="50000"/>
                  </a:schemeClr>
                </a:solidFill>
              </a:rPr>
              <a:t>Sensorische Integratie</a:t>
            </a:r>
            <a:r>
              <a:rPr lang="nl-NL" sz="1400" baseline="0" dirty="0">
                <a:solidFill>
                  <a:schemeClr val="accent5">
                    <a:lumMod val="50000"/>
                  </a:schemeClr>
                </a:solidFill>
              </a:rPr>
              <a:t> bij volwassenen (ASITT)</a:t>
            </a:r>
            <a:endParaRPr lang="nl-NL" sz="1400" dirty="0">
              <a:solidFill>
                <a:schemeClr val="accent5">
                  <a:lumMod val="50000"/>
                </a:schemeClr>
              </a:solidFill>
            </a:endParaRPr>
          </a:p>
        </p:txBody>
      </p:sp>
      <p:sp>
        <p:nvSpPr>
          <p:cNvPr id="11" name="Tekstvak 10"/>
          <p:cNvSpPr txBox="1"/>
          <p:nvPr userDrawn="1"/>
        </p:nvSpPr>
        <p:spPr>
          <a:xfrm rot="5400000">
            <a:off x="1234073" y="5369544"/>
            <a:ext cx="400110" cy="2338745"/>
          </a:xfrm>
          <a:prstGeom prst="rect">
            <a:avLst/>
          </a:prstGeom>
          <a:noFill/>
        </p:spPr>
        <p:txBody>
          <a:bodyPr vert="vert270" wrap="square" rtlCol="0">
            <a:spAutoFit/>
          </a:bodyPr>
          <a:lstStyle/>
          <a:p>
            <a:pPr algn="ctr"/>
            <a:r>
              <a:rPr lang="nl-NL" sz="1400" dirty="0">
                <a:solidFill>
                  <a:srgbClr val="0070C0"/>
                </a:solidFill>
              </a:rPr>
              <a:t>Post HBO cursus </a:t>
            </a:r>
          </a:p>
        </p:txBody>
      </p:sp>
    </p:spTree>
    <p:extLst>
      <p:ext uri="{BB962C8B-B14F-4D97-AF65-F5344CB8AC3E}">
        <p14:creationId xmlns:p14="http://schemas.microsoft.com/office/powerpoint/2010/main" val="887650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1AE83660-B9F5-413A-ABCC-825E9D9B5686}" type="slidenum">
              <a:rPr lang="nl-NL" smtClean="0"/>
              <a:t>‹nr.›</a:t>
            </a:fld>
            <a:endParaRPr lang="nl-NL"/>
          </a:p>
        </p:txBody>
      </p:sp>
      <p:sp>
        <p:nvSpPr>
          <p:cNvPr id="5" name="Rechthoek 4"/>
          <p:cNvSpPr/>
          <p:nvPr userDrawn="1"/>
        </p:nvSpPr>
        <p:spPr>
          <a:xfrm>
            <a:off x="678427" y="13014"/>
            <a:ext cx="57351" cy="6844985"/>
          </a:xfrm>
          <a:prstGeom prst="rect">
            <a:avLst/>
          </a:prstGeom>
          <a:solidFill>
            <a:srgbClr val="00B0F0"/>
          </a:solidFill>
          <a:ln>
            <a:solidFill>
              <a:srgbClr val="81D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6" name="Afbeelding 5"/>
          <p:cNvPicPr>
            <a:picLocks noChangeAspect="1"/>
          </p:cNvPicPr>
          <p:nvPr userDrawn="1"/>
        </p:nvPicPr>
        <p:blipFill rotWithShape="1">
          <a:blip r:embed="rId2">
            <a:extLst>
              <a:ext uri="{28A0092B-C50C-407E-A947-70E740481C1C}">
                <a14:useLocalDpi xmlns:a14="http://schemas.microsoft.com/office/drawing/2010/main" val="0"/>
              </a:ext>
            </a:extLst>
          </a:blip>
          <a:srcRect l="39524" t="27568" r="25747" b="49802"/>
          <a:stretch/>
        </p:blipFill>
        <p:spPr>
          <a:xfrm>
            <a:off x="-40460" y="811197"/>
            <a:ext cx="1506061" cy="1387955"/>
          </a:xfrm>
          <a:prstGeom prst="rect">
            <a:avLst/>
          </a:prstGeom>
          <a:gradFill>
            <a:gsLst>
              <a:gs pos="23000">
                <a:schemeClr val="bg1"/>
              </a:gs>
              <a:gs pos="68000">
                <a:srgbClr val="21FF85"/>
              </a:gs>
              <a:gs pos="100000">
                <a:srgbClr val="00B050"/>
              </a:gs>
            </a:gsLst>
            <a:path path="circle">
              <a:fillToRect l="50000" t="130000" r="50000" b="-30000"/>
            </a:path>
          </a:gradFill>
          <a:ln>
            <a:noFill/>
          </a:ln>
        </p:spPr>
      </p:pic>
      <p:sp>
        <p:nvSpPr>
          <p:cNvPr id="7" name="Ovaal 6"/>
          <p:cNvSpPr/>
          <p:nvPr userDrawn="1"/>
        </p:nvSpPr>
        <p:spPr>
          <a:xfrm>
            <a:off x="70339" y="849854"/>
            <a:ext cx="1306287" cy="1306742"/>
          </a:xfrm>
          <a:prstGeom prst="ellipse">
            <a:avLst/>
          </a:prstGeom>
          <a:noFill/>
          <a:ln w="28575">
            <a:gradFill>
              <a:gsLst>
                <a:gs pos="16000">
                  <a:srgbClr val="00B0F0"/>
                </a:gs>
                <a:gs pos="47000">
                  <a:schemeClr val="accent5">
                    <a:lumMod val="75000"/>
                  </a:schemeClr>
                </a:gs>
                <a:gs pos="73000">
                  <a:schemeClr val="accent5">
                    <a:lumMod val="75000"/>
                  </a:schemeClr>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8" name="Ovaal 7"/>
          <p:cNvSpPr/>
          <p:nvPr userDrawn="1"/>
        </p:nvSpPr>
        <p:spPr>
          <a:xfrm>
            <a:off x="711453" y="1399003"/>
            <a:ext cx="661328" cy="654798"/>
          </a:xfrm>
          <a:prstGeom prst="ellipse">
            <a:avLst/>
          </a:prstGeom>
          <a:noFill/>
          <a:ln w="28575">
            <a:gradFill>
              <a:gsLst>
                <a:gs pos="15000">
                  <a:schemeClr val="accent5">
                    <a:lumMod val="75000"/>
                  </a:schemeClr>
                </a:gs>
                <a:gs pos="44000">
                  <a:srgbClr val="00B0F0"/>
                </a:gs>
                <a:gs pos="72000">
                  <a:srgbClr val="00B0F0"/>
                </a:gs>
                <a:gs pos="100000">
                  <a:srgbClr val="00B0F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9" name="Tekstvak 8"/>
          <p:cNvSpPr txBox="1"/>
          <p:nvPr userDrawn="1"/>
        </p:nvSpPr>
        <p:spPr>
          <a:xfrm>
            <a:off x="215216" y="2091129"/>
            <a:ext cx="400110" cy="3750569"/>
          </a:xfrm>
          <a:prstGeom prst="rect">
            <a:avLst/>
          </a:prstGeom>
          <a:noFill/>
        </p:spPr>
        <p:txBody>
          <a:bodyPr vert="vert270" wrap="square" rtlCol="0">
            <a:spAutoFit/>
          </a:bodyPr>
          <a:lstStyle/>
          <a:p>
            <a:r>
              <a:rPr lang="nl-NL" sz="1400" dirty="0">
                <a:solidFill>
                  <a:schemeClr val="accent5">
                    <a:lumMod val="50000"/>
                  </a:schemeClr>
                </a:solidFill>
              </a:rPr>
              <a:t>Sensorische Integratie</a:t>
            </a:r>
            <a:r>
              <a:rPr lang="nl-NL" sz="1400" baseline="0" dirty="0">
                <a:solidFill>
                  <a:schemeClr val="accent5">
                    <a:lumMod val="50000"/>
                  </a:schemeClr>
                </a:solidFill>
              </a:rPr>
              <a:t> bij volwassenen (ASITT)</a:t>
            </a:r>
            <a:endParaRPr lang="nl-NL" sz="1400" dirty="0">
              <a:solidFill>
                <a:schemeClr val="accent5">
                  <a:lumMod val="50000"/>
                </a:schemeClr>
              </a:solidFill>
            </a:endParaRPr>
          </a:p>
        </p:txBody>
      </p:sp>
      <p:sp>
        <p:nvSpPr>
          <p:cNvPr id="10" name="Tekstvak 9"/>
          <p:cNvSpPr txBox="1"/>
          <p:nvPr userDrawn="1"/>
        </p:nvSpPr>
        <p:spPr>
          <a:xfrm rot="5400000">
            <a:off x="1234073" y="5369544"/>
            <a:ext cx="400110" cy="2338745"/>
          </a:xfrm>
          <a:prstGeom prst="rect">
            <a:avLst/>
          </a:prstGeom>
          <a:noFill/>
        </p:spPr>
        <p:txBody>
          <a:bodyPr vert="vert270" wrap="square" rtlCol="0">
            <a:spAutoFit/>
          </a:bodyPr>
          <a:lstStyle/>
          <a:p>
            <a:pPr algn="ctr"/>
            <a:r>
              <a:rPr lang="nl-NL" sz="1400" dirty="0">
                <a:solidFill>
                  <a:srgbClr val="0070C0"/>
                </a:solidFill>
              </a:rPr>
              <a:t>Post HBO cursus </a:t>
            </a:r>
          </a:p>
        </p:txBody>
      </p:sp>
    </p:spTree>
    <p:extLst>
      <p:ext uri="{BB962C8B-B14F-4D97-AF65-F5344CB8AC3E}">
        <p14:creationId xmlns:p14="http://schemas.microsoft.com/office/powerpoint/2010/main" val="1513755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498631" y="457200"/>
            <a:ext cx="3273396"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1465601" y="2057400"/>
            <a:ext cx="3306424"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 om de modelstijlen te bewerken</a:t>
            </a:r>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AE83660-B9F5-413A-ABCC-825E9D9B5686}" type="slidenum">
              <a:rPr lang="nl-NL" smtClean="0"/>
              <a:t>‹nr.›</a:t>
            </a:fld>
            <a:endParaRPr lang="nl-NL"/>
          </a:p>
        </p:txBody>
      </p:sp>
      <p:sp>
        <p:nvSpPr>
          <p:cNvPr id="8" name="Rechthoek 7"/>
          <p:cNvSpPr/>
          <p:nvPr userDrawn="1"/>
        </p:nvSpPr>
        <p:spPr>
          <a:xfrm>
            <a:off x="678427" y="13014"/>
            <a:ext cx="57351" cy="6844985"/>
          </a:xfrm>
          <a:prstGeom prst="rect">
            <a:avLst/>
          </a:prstGeom>
          <a:solidFill>
            <a:srgbClr val="00B0F0"/>
          </a:solidFill>
          <a:ln>
            <a:solidFill>
              <a:srgbClr val="81D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9" name="Afbeelding 8"/>
          <p:cNvPicPr>
            <a:picLocks noChangeAspect="1"/>
          </p:cNvPicPr>
          <p:nvPr userDrawn="1"/>
        </p:nvPicPr>
        <p:blipFill rotWithShape="1">
          <a:blip r:embed="rId2">
            <a:extLst>
              <a:ext uri="{28A0092B-C50C-407E-A947-70E740481C1C}">
                <a14:useLocalDpi xmlns:a14="http://schemas.microsoft.com/office/drawing/2010/main" val="0"/>
              </a:ext>
            </a:extLst>
          </a:blip>
          <a:srcRect l="39524" t="27568" r="25747" b="49802"/>
          <a:stretch/>
        </p:blipFill>
        <p:spPr>
          <a:xfrm>
            <a:off x="-40460" y="811197"/>
            <a:ext cx="1506061" cy="1387955"/>
          </a:xfrm>
          <a:prstGeom prst="rect">
            <a:avLst/>
          </a:prstGeom>
          <a:gradFill>
            <a:gsLst>
              <a:gs pos="23000">
                <a:schemeClr val="bg1"/>
              </a:gs>
              <a:gs pos="68000">
                <a:srgbClr val="21FF85"/>
              </a:gs>
              <a:gs pos="100000">
                <a:srgbClr val="00B050"/>
              </a:gs>
            </a:gsLst>
            <a:path path="circle">
              <a:fillToRect l="50000" t="130000" r="50000" b="-30000"/>
            </a:path>
          </a:gradFill>
          <a:ln>
            <a:noFill/>
          </a:ln>
        </p:spPr>
      </p:pic>
      <p:sp>
        <p:nvSpPr>
          <p:cNvPr id="10" name="Ovaal 9"/>
          <p:cNvSpPr/>
          <p:nvPr userDrawn="1"/>
        </p:nvSpPr>
        <p:spPr>
          <a:xfrm>
            <a:off x="70339" y="849854"/>
            <a:ext cx="1306287" cy="1306742"/>
          </a:xfrm>
          <a:prstGeom prst="ellipse">
            <a:avLst/>
          </a:prstGeom>
          <a:noFill/>
          <a:ln w="28575">
            <a:gradFill>
              <a:gsLst>
                <a:gs pos="16000">
                  <a:srgbClr val="00B0F0"/>
                </a:gs>
                <a:gs pos="47000">
                  <a:schemeClr val="accent5">
                    <a:lumMod val="75000"/>
                  </a:schemeClr>
                </a:gs>
                <a:gs pos="73000">
                  <a:schemeClr val="accent5">
                    <a:lumMod val="75000"/>
                  </a:schemeClr>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1" name="Ovaal 10"/>
          <p:cNvSpPr/>
          <p:nvPr userDrawn="1"/>
        </p:nvSpPr>
        <p:spPr>
          <a:xfrm>
            <a:off x="711453" y="1399003"/>
            <a:ext cx="661328" cy="654798"/>
          </a:xfrm>
          <a:prstGeom prst="ellipse">
            <a:avLst/>
          </a:prstGeom>
          <a:noFill/>
          <a:ln w="28575">
            <a:gradFill>
              <a:gsLst>
                <a:gs pos="15000">
                  <a:schemeClr val="accent5">
                    <a:lumMod val="75000"/>
                  </a:schemeClr>
                </a:gs>
                <a:gs pos="44000">
                  <a:srgbClr val="00B0F0"/>
                </a:gs>
                <a:gs pos="72000">
                  <a:srgbClr val="00B0F0"/>
                </a:gs>
                <a:gs pos="100000">
                  <a:srgbClr val="00B0F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2" name="Tekstvak 11"/>
          <p:cNvSpPr txBox="1"/>
          <p:nvPr userDrawn="1"/>
        </p:nvSpPr>
        <p:spPr>
          <a:xfrm>
            <a:off x="215216" y="2091129"/>
            <a:ext cx="400110" cy="3750569"/>
          </a:xfrm>
          <a:prstGeom prst="rect">
            <a:avLst/>
          </a:prstGeom>
          <a:noFill/>
        </p:spPr>
        <p:txBody>
          <a:bodyPr vert="vert270" wrap="square" rtlCol="0">
            <a:spAutoFit/>
          </a:bodyPr>
          <a:lstStyle/>
          <a:p>
            <a:r>
              <a:rPr lang="nl-NL" sz="1400" dirty="0">
                <a:solidFill>
                  <a:schemeClr val="accent5">
                    <a:lumMod val="50000"/>
                  </a:schemeClr>
                </a:solidFill>
              </a:rPr>
              <a:t>Sensorische Integratie</a:t>
            </a:r>
            <a:r>
              <a:rPr lang="nl-NL" sz="1400" baseline="0" dirty="0">
                <a:solidFill>
                  <a:schemeClr val="accent5">
                    <a:lumMod val="50000"/>
                  </a:schemeClr>
                </a:solidFill>
              </a:rPr>
              <a:t> bij volwassenen (ASITT)</a:t>
            </a:r>
            <a:endParaRPr lang="nl-NL" sz="1400" dirty="0">
              <a:solidFill>
                <a:schemeClr val="accent5">
                  <a:lumMod val="50000"/>
                </a:schemeClr>
              </a:solidFill>
            </a:endParaRPr>
          </a:p>
        </p:txBody>
      </p:sp>
      <p:sp>
        <p:nvSpPr>
          <p:cNvPr id="13" name="Tekstvak 12"/>
          <p:cNvSpPr txBox="1"/>
          <p:nvPr userDrawn="1"/>
        </p:nvSpPr>
        <p:spPr>
          <a:xfrm rot="5400000">
            <a:off x="1234073" y="5369544"/>
            <a:ext cx="400110" cy="2338745"/>
          </a:xfrm>
          <a:prstGeom prst="rect">
            <a:avLst/>
          </a:prstGeom>
          <a:noFill/>
        </p:spPr>
        <p:txBody>
          <a:bodyPr vert="vert270" wrap="square" rtlCol="0">
            <a:spAutoFit/>
          </a:bodyPr>
          <a:lstStyle/>
          <a:p>
            <a:pPr algn="ctr"/>
            <a:r>
              <a:rPr lang="nl-NL" sz="1400" dirty="0">
                <a:solidFill>
                  <a:srgbClr val="0070C0"/>
                </a:solidFill>
              </a:rPr>
              <a:t>Post HBO cursus </a:t>
            </a:r>
          </a:p>
        </p:txBody>
      </p:sp>
    </p:spTree>
    <p:extLst>
      <p:ext uri="{BB962C8B-B14F-4D97-AF65-F5344CB8AC3E}">
        <p14:creationId xmlns:p14="http://schemas.microsoft.com/office/powerpoint/2010/main" val="3433086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569615" y="457200"/>
            <a:ext cx="3202412"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nl-NL"/>
          </a:p>
        </p:txBody>
      </p:sp>
      <p:sp>
        <p:nvSpPr>
          <p:cNvPr id="4" name="Tijdelijke aanduiding voor tekst 3"/>
          <p:cNvSpPr>
            <a:spLocks noGrp="1"/>
          </p:cNvSpPr>
          <p:nvPr>
            <p:ph type="body" sz="half" idx="2"/>
          </p:nvPr>
        </p:nvSpPr>
        <p:spPr>
          <a:xfrm>
            <a:off x="1569615" y="2057400"/>
            <a:ext cx="3202412"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l-NL"/>
              <a:t>Klik om de modelstijlen te bewerken</a:t>
            </a:r>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1AE83660-B9F5-413A-ABCC-825E9D9B5686}" type="slidenum">
              <a:rPr lang="nl-NL" smtClean="0"/>
              <a:t>‹nr.›</a:t>
            </a:fld>
            <a:endParaRPr lang="nl-NL"/>
          </a:p>
        </p:txBody>
      </p:sp>
      <p:sp>
        <p:nvSpPr>
          <p:cNvPr id="8" name="Rechthoek 7"/>
          <p:cNvSpPr/>
          <p:nvPr userDrawn="1"/>
        </p:nvSpPr>
        <p:spPr>
          <a:xfrm>
            <a:off x="678427" y="13014"/>
            <a:ext cx="57351" cy="6844985"/>
          </a:xfrm>
          <a:prstGeom prst="rect">
            <a:avLst/>
          </a:prstGeom>
          <a:solidFill>
            <a:srgbClr val="00B0F0"/>
          </a:solidFill>
          <a:ln>
            <a:solidFill>
              <a:srgbClr val="81D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pic>
        <p:nvPicPr>
          <p:cNvPr id="9" name="Afbeelding 8"/>
          <p:cNvPicPr>
            <a:picLocks noChangeAspect="1"/>
          </p:cNvPicPr>
          <p:nvPr userDrawn="1"/>
        </p:nvPicPr>
        <p:blipFill rotWithShape="1">
          <a:blip r:embed="rId2">
            <a:extLst>
              <a:ext uri="{28A0092B-C50C-407E-A947-70E740481C1C}">
                <a14:useLocalDpi xmlns:a14="http://schemas.microsoft.com/office/drawing/2010/main" val="0"/>
              </a:ext>
            </a:extLst>
          </a:blip>
          <a:srcRect l="39524" t="27568" r="25747" b="49802"/>
          <a:stretch/>
        </p:blipFill>
        <p:spPr>
          <a:xfrm>
            <a:off x="-40460" y="811197"/>
            <a:ext cx="1506061" cy="1387955"/>
          </a:xfrm>
          <a:prstGeom prst="rect">
            <a:avLst/>
          </a:prstGeom>
          <a:gradFill>
            <a:gsLst>
              <a:gs pos="23000">
                <a:schemeClr val="bg1"/>
              </a:gs>
              <a:gs pos="68000">
                <a:srgbClr val="21FF85"/>
              </a:gs>
              <a:gs pos="100000">
                <a:srgbClr val="00B050"/>
              </a:gs>
            </a:gsLst>
            <a:path path="circle">
              <a:fillToRect l="50000" t="130000" r="50000" b="-30000"/>
            </a:path>
          </a:gradFill>
          <a:ln>
            <a:noFill/>
          </a:ln>
        </p:spPr>
      </p:pic>
      <p:sp>
        <p:nvSpPr>
          <p:cNvPr id="10" name="Ovaal 9"/>
          <p:cNvSpPr/>
          <p:nvPr userDrawn="1"/>
        </p:nvSpPr>
        <p:spPr>
          <a:xfrm>
            <a:off x="70339" y="849854"/>
            <a:ext cx="1306287" cy="1306742"/>
          </a:xfrm>
          <a:prstGeom prst="ellipse">
            <a:avLst/>
          </a:prstGeom>
          <a:noFill/>
          <a:ln w="28575">
            <a:gradFill>
              <a:gsLst>
                <a:gs pos="16000">
                  <a:srgbClr val="00B0F0"/>
                </a:gs>
                <a:gs pos="47000">
                  <a:schemeClr val="accent5">
                    <a:lumMod val="75000"/>
                  </a:schemeClr>
                </a:gs>
                <a:gs pos="73000">
                  <a:schemeClr val="accent5">
                    <a:lumMod val="75000"/>
                  </a:schemeClr>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1" name="Ovaal 10"/>
          <p:cNvSpPr/>
          <p:nvPr userDrawn="1"/>
        </p:nvSpPr>
        <p:spPr>
          <a:xfrm>
            <a:off x="711453" y="1399003"/>
            <a:ext cx="661328" cy="654798"/>
          </a:xfrm>
          <a:prstGeom prst="ellipse">
            <a:avLst/>
          </a:prstGeom>
          <a:noFill/>
          <a:ln w="28575">
            <a:gradFill>
              <a:gsLst>
                <a:gs pos="15000">
                  <a:schemeClr val="accent5">
                    <a:lumMod val="75000"/>
                  </a:schemeClr>
                </a:gs>
                <a:gs pos="44000">
                  <a:srgbClr val="00B0F0"/>
                </a:gs>
                <a:gs pos="72000">
                  <a:srgbClr val="00B0F0"/>
                </a:gs>
                <a:gs pos="100000">
                  <a:srgbClr val="00B0F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p>
        </p:txBody>
      </p:sp>
      <p:sp>
        <p:nvSpPr>
          <p:cNvPr id="12" name="Tekstvak 11"/>
          <p:cNvSpPr txBox="1"/>
          <p:nvPr userDrawn="1"/>
        </p:nvSpPr>
        <p:spPr>
          <a:xfrm>
            <a:off x="215216" y="2091129"/>
            <a:ext cx="400110" cy="3750569"/>
          </a:xfrm>
          <a:prstGeom prst="rect">
            <a:avLst/>
          </a:prstGeom>
          <a:noFill/>
        </p:spPr>
        <p:txBody>
          <a:bodyPr vert="vert270" wrap="square" rtlCol="0">
            <a:spAutoFit/>
          </a:bodyPr>
          <a:lstStyle/>
          <a:p>
            <a:r>
              <a:rPr lang="nl-NL" sz="1400" dirty="0">
                <a:solidFill>
                  <a:schemeClr val="accent5">
                    <a:lumMod val="50000"/>
                  </a:schemeClr>
                </a:solidFill>
              </a:rPr>
              <a:t>Sensorische Integratie</a:t>
            </a:r>
            <a:r>
              <a:rPr lang="nl-NL" sz="1400" baseline="0" dirty="0">
                <a:solidFill>
                  <a:schemeClr val="accent5">
                    <a:lumMod val="50000"/>
                  </a:schemeClr>
                </a:solidFill>
              </a:rPr>
              <a:t> bij volwassenen (ASITT)</a:t>
            </a:r>
            <a:endParaRPr lang="nl-NL" sz="1400" dirty="0">
              <a:solidFill>
                <a:schemeClr val="accent5">
                  <a:lumMod val="50000"/>
                </a:schemeClr>
              </a:solidFill>
            </a:endParaRPr>
          </a:p>
        </p:txBody>
      </p:sp>
      <p:sp>
        <p:nvSpPr>
          <p:cNvPr id="13" name="Tekstvak 12"/>
          <p:cNvSpPr txBox="1"/>
          <p:nvPr userDrawn="1"/>
        </p:nvSpPr>
        <p:spPr>
          <a:xfrm rot="5400000">
            <a:off x="1234073" y="5369544"/>
            <a:ext cx="400110" cy="2338745"/>
          </a:xfrm>
          <a:prstGeom prst="rect">
            <a:avLst/>
          </a:prstGeom>
          <a:noFill/>
        </p:spPr>
        <p:txBody>
          <a:bodyPr vert="vert270" wrap="square" rtlCol="0">
            <a:spAutoFit/>
          </a:bodyPr>
          <a:lstStyle/>
          <a:p>
            <a:pPr algn="ctr"/>
            <a:r>
              <a:rPr lang="nl-NL" sz="1400" dirty="0">
                <a:solidFill>
                  <a:srgbClr val="0070C0"/>
                </a:solidFill>
              </a:rPr>
              <a:t>Post HBO cursus </a:t>
            </a:r>
          </a:p>
        </p:txBody>
      </p:sp>
    </p:spTree>
    <p:extLst>
      <p:ext uri="{BB962C8B-B14F-4D97-AF65-F5344CB8AC3E}">
        <p14:creationId xmlns:p14="http://schemas.microsoft.com/office/powerpoint/2010/main" val="463073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DFE1D0-1C90-4860-B1B1-3B1E1BEBCB63}" type="datetimeFigureOut">
              <a:rPr lang="nl-NL" smtClean="0"/>
              <a:t>17-2-2022</a:t>
            </a:fld>
            <a:endParaRPr lang="nl-NL"/>
          </a:p>
        </p:txBody>
      </p:sp>
      <p:sp>
        <p:nvSpPr>
          <p:cNvPr id="5" name="Tijdelijke aanduiding voor voettekst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E83660-B9F5-413A-ABCC-825E9D9B5686}" type="slidenum">
              <a:rPr lang="nl-NL" smtClean="0"/>
              <a:t>‹nr.›</a:t>
            </a:fld>
            <a:endParaRPr lang="nl-NL"/>
          </a:p>
        </p:txBody>
      </p:sp>
    </p:spTree>
    <p:extLst>
      <p:ext uri="{BB962C8B-B14F-4D97-AF65-F5344CB8AC3E}">
        <p14:creationId xmlns:p14="http://schemas.microsoft.com/office/powerpoint/2010/main" val="7421123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ipp.nl/welkom-arien/even-voorstellen/"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jp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7.png"/><Relationship Id="rId5" Type="http://schemas.openxmlformats.org/officeDocument/2006/relationships/image" Target="../media/image28.png"/><Relationship Id="rId4" Type="http://schemas.openxmlformats.org/officeDocument/2006/relationships/image" Target="../media/image1.jp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7.png"/><Relationship Id="rId5" Type="http://schemas.openxmlformats.org/officeDocument/2006/relationships/image" Target="../media/image29.pn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maken.wikiwijs.nl/162407/Arrangement_2_lichaam_in_stand_houden" TargetMode="External"/><Relationship Id="rId2" Type="http://schemas.openxmlformats.org/officeDocument/2006/relationships/image" Target="../media/image38.jpg"/><Relationship Id="rId1" Type="http://schemas.openxmlformats.org/officeDocument/2006/relationships/slideLayout" Target="../slideLayouts/slideLayout6.xml"/><Relationship Id="rId4" Type="http://schemas.openxmlformats.org/officeDocument/2006/relationships/hyperlink" Target="https://creativecommons.org/licenses/by/3.0/"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76402" y="365129"/>
            <a:ext cx="8606690" cy="1325563"/>
          </a:xfrm>
        </p:spPr>
        <p:txBody>
          <a:bodyPr>
            <a:normAutofit fontScale="90000"/>
          </a:bodyPr>
          <a:lstStyle/>
          <a:p>
            <a:pPr algn="ctr"/>
            <a:br>
              <a:rPr lang="en-US" altLang="nl-NL" sz="4000" dirty="0">
                <a:solidFill>
                  <a:srgbClr val="404040"/>
                </a:solidFill>
              </a:rPr>
            </a:br>
            <a:r>
              <a:rPr lang="en-US" altLang="nl-NL" sz="4000" b="1" dirty="0">
                <a:solidFill>
                  <a:srgbClr val="404040"/>
                </a:solidFill>
                <a:latin typeface="+mn-lt"/>
              </a:rPr>
              <a:t>Cursusdag 1</a:t>
            </a:r>
            <a:br>
              <a:rPr lang="en-US" altLang="nl-NL" sz="3600" b="1" dirty="0">
                <a:solidFill>
                  <a:srgbClr val="404040"/>
                </a:solidFill>
              </a:rPr>
            </a:br>
            <a:endParaRPr lang="nl-NL" sz="4000" b="1" dirty="0"/>
          </a:p>
        </p:txBody>
      </p:sp>
      <p:sp>
        <p:nvSpPr>
          <p:cNvPr id="3" name="Tijdelijke aanduiding voor inhoud 2"/>
          <p:cNvSpPr>
            <a:spLocks noGrp="1"/>
          </p:cNvSpPr>
          <p:nvPr>
            <p:ph idx="1"/>
          </p:nvPr>
        </p:nvSpPr>
        <p:spPr/>
        <p:txBody>
          <a:bodyPr/>
          <a:lstStyle/>
          <a:p>
            <a:pPr marL="0" indent="0">
              <a:buNone/>
            </a:pPr>
            <a:endParaRPr lang="nl-NL" sz="1800" b="1" i="0" dirty="0">
              <a:solidFill>
                <a:srgbClr val="4A4E57"/>
              </a:solidFill>
              <a:effectLst/>
              <a:latin typeface="Open Sans" panose="020B0606030504020204" pitchFamily="34" charset="0"/>
            </a:endParaRPr>
          </a:p>
          <a:p>
            <a:pPr marL="0" indent="0">
              <a:buNone/>
            </a:pPr>
            <a:r>
              <a:rPr lang="nl-NL" sz="1800" b="1" i="0" dirty="0">
                <a:solidFill>
                  <a:srgbClr val="4A4E57"/>
                </a:solidFill>
                <a:effectLst/>
                <a:latin typeface="+mj-lt"/>
              </a:rPr>
              <a:t>Post-HBO Cursus Sensorische Integratie bij Volwassenen 2 daagse online voor paramedici</a:t>
            </a:r>
          </a:p>
          <a:p>
            <a:pPr marL="0" indent="0">
              <a:buNone/>
            </a:pPr>
            <a:endParaRPr lang="nl-NL" altLang="nl-NL" sz="1800" b="1" dirty="0">
              <a:solidFill>
                <a:srgbClr val="4A4E57"/>
              </a:solidFill>
              <a:latin typeface="Open Sans" panose="020B0606030504020204" pitchFamily="34" charset="0"/>
            </a:endParaRPr>
          </a:p>
          <a:p>
            <a:pPr marL="0" indent="0">
              <a:buNone/>
            </a:pPr>
            <a:endParaRPr lang="en-US" altLang="nl-NL" dirty="0">
              <a:solidFill>
                <a:srgbClr val="404040"/>
              </a:solidFill>
            </a:endParaRPr>
          </a:p>
          <a:p>
            <a:pPr marL="0" indent="0" algn="ctr">
              <a:buNone/>
            </a:pPr>
            <a:r>
              <a:rPr lang="en-US" altLang="nl-NL" sz="3600" dirty="0">
                <a:solidFill>
                  <a:srgbClr val="404040"/>
                </a:solidFill>
              </a:rPr>
              <a:t>Adult Sensory Integration Timmerman Treatment</a:t>
            </a:r>
            <a:br>
              <a:rPr lang="nl-NL" altLang="nl-NL" sz="3600" dirty="0">
                <a:solidFill>
                  <a:srgbClr val="404040"/>
                </a:solidFill>
              </a:rPr>
            </a:br>
            <a:endParaRPr lang="en-US" altLang="nl-NL" sz="3600" dirty="0">
              <a:solidFill>
                <a:srgbClr val="404040"/>
              </a:solidFill>
            </a:endParaRPr>
          </a:p>
          <a:p>
            <a:pPr marL="0" indent="0" algn="ctr">
              <a:buNone/>
            </a:pPr>
            <a:r>
              <a:rPr lang="en-US" altLang="nl-NL" dirty="0" err="1">
                <a:solidFill>
                  <a:srgbClr val="404040"/>
                </a:solidFill>
              </a:rPr>
              <a:t>Gebaseerd</a:t>
            </a:r>
            <a:r>
              <a:rPr lang="en-US" altLang="nl-NL" dirty="0">
                <a:solidFill>
                  <a:srgbClr val="404040"/>
                </a:solidFill>
              </a:rPr>
              <a:t> op de </a:t>
            </a:r>
            <a:r>
              <a:rPr lang="en-US" altLang="nl-NL" dirty="0" err="1">
                <a:solidFill>
                  <a:srgbClr val="404040"/>
                </a:solidFill>
              </a:rPr>
              <a:t>principes</a:t>
            </a:r>
            <a:r>
              <a:rPr lang="en-US" altLang="nl-NL" dirty="0">
                <a:solidFill>
                  <a:srgbClr val="404040"/>
                </a:solidFill>
              </a:rPr>
              <a:t> van A. Jean Ayres</a:t>
            </a:r>
            <a:endParaRPr lang="nl-NL" altLang="nl-NL" dirty="0">
              <a:solidFill>
                <a:srgbClr val="404040"/>
              </a:solidFill>
            </a:endParaRPr>
          </a:p>
          <a:p>
            <a:pPr marL="0" indent="0">
              <a:buNone/>
            </a:pPr>
            <a:endParaRPr lang="nl-NL" dirty="0"/>
          </a:p>
        </p:txBody>
      </p:sp>
    </p:spTree>
    <p:extLst>
      <p:ext uri="{BB962C8B-B14F-4D97-AF65-F5344CB8AC3E}">
        <p14:creationId xmlns:p14="http://schemas.microsoft.com/office/powerpoint/2010/main" val="1221795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63B385-F726-4ECA-894E-ED1127635C63}"/>
              </a:ext>
            </a:extLst>
          </p:cNvPr>
          <p:cNvSpPr>
            <a:spLocks noGrp="1"/>
          </p:cNvSpPr>
          <p:nvPr>
            <p:ph type="title"/>
          </p:nvPr>
        </p:nvSpPr>
        <p:spPr/>
        <p:txBody>
          <a:bodyPr>
            <a:normAutofit/>
          </a:bodyPr>
          <a:lstStyle/>
          <a:p>
            <a:r>
              <a:rPr lang="nl-NL" sz="4000" b="1" dirty="0"/>
              <a:t>Wat te doen bij problemen in het proces van sensorische informatieverwerking</a:t>
            </a:r>
          </a:p>
        </p:txBody>
      </p:sp>
      <p:sp>
        <p:nvSpPr>
          <p:cNvPr id="3" name="Tijdelijke aanduiding voor inhoud 2">
            <a:extLst>
              <a:ext uri="{FF2B5EF4-FFF2-40B4-BE49-F238E27FC236}">
                <a16:creationId xmlns:a16="http://schemas.microsoft.com/office/drawing/2014/main" id="{BDC67BB2-3FED-43F3-A0A6-5538EF3C1DBB}"/>
              </a:ext>
            </a:extLst>
          </p:cNvPr>
          <p:cNvSpPr>
            <a:spLocks noGrp="1"/>
          </p:cNvSpPr>
          <p:nvPr>
            <p:ph idx="1"/>
          </p:nvPr>
        </p:nvSpPr>
        <p:spPr>
          <a:xfrm>
            <a:off x="1576398" y="1825625"/>
            <a:ext cx="9777402" cy="4486398"/>
          </a:xfrm>
        </p:spPr>
        <p:txBody>
          <a:bodyPr>
            <a:normAutofit/>
          </a:bodyPr>
          <a:lstStyle/>
          <a:p>
            <a:pPr marL="0" indent="0">
              <a:buNone/>
            </a:pPr>
            <a:endParaRPr lang="nl-NL" dirty="0"/>
          </a:p>
          <a:p>
            <a:r>
              <a:rPr lang="nl-NL" dirty="0"/>
              <a:t>ASITT</a:t>
            </a:r>
          </a:p>
          <a:p>
            <a:r>
              <a:rPr lang="nl-NL" sz="2800" dirty="0"/>
              <a:t>Een intake/observatie- en behandelprotocol </a:t>
            </a:r>
          </a:p>
          <a:p>
            <a:pPr marL="0" indent="0">
              <a:buNone/>
            </a:pPr>
            <a:r>
              <a:rPr lang="nl-NL" sz="2800" dirty="0"/>
              <a:t>   gebaseerd op de sensorische integratie (S.I.)</a:t>
            </a:r>
          </a:p>
          <a:p>
            <a:pPr marL="0" indent="0">
              <a:buNone/>
            </a:pPr>
            <a:r>
              <a:rPr lang="nl-NL" dirty="0"/>
              <a:t>   </a:t>
            </a:r>
            <a:r>
              <a:rPr lang="nl-NL" sz="2800" dirty="0"/>
              <a:t>principes van A. Jean Ayres</a:t>
            </a:r>
          </a:p>
          <a:p>
            <a:endParaRPr lang="nl-NL" sz="2800" dirty="0"/>
          </a:p>
          <a:p>
            <a:endParaRPr lang="nl-NL" dirty="0"/>
          </a:p>
        </p:txBody>
      </p:sp>
      <p:pic>
        <p:nvPicPr>
          <p:cNvPr id="4" name="Tijdelijke aanduiding voor inhoud 4" descr="Afbeelding met tekst&#10;&#10;Automatisch gegenereerde beschrijving">
            <a:extLst>
              <a:ext uri="{FF2B5EF4-FFF2-40B4-BE49-F238E27FC236}">
                <a16:creationId xmlns:a16="http://schemas.microsoft.com/office/drawing/2014/main" id="{092326CE-E144-478B-9073-E164F88753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8456" y="2167764"/>
            <a:ext cx="2603151" cy="3072885"/>
          </a:xfrm>
          <a:prstGeom prst="rect">
            <a:avLst/>
          </a:prstGeom>
        </p:spPr>
      </p:pic>
    </p:spTree>
    <p:extLst>
      <p:ext uri="{BB962C8B-B14F-4D97-AF65-F5344CB8AC3E}">
        <p14:creationId xmlns:p14="http://schemas.microsoft.com/office/powerpoint/2010/main" val="3600543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 bronafbeelding bekijken">
            <a:extLst>
              <a:ext uri="{FF2B5EF4-FFF2-40B4-BE49-F238E27FC236}">
                <a16:creationId xmlns:a16="http://schemas.microsoft.com/office/drawing/2014/main" id="{E52BA254-5FBF-470B-B35A-AD6AD46E52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7525" y="1147763"/>
            <a:ext cx="6076950" cy="456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478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el 1"/>
          <p:cNvSpPr>
            <a:spLocks noGrp="1"/>
          </p:cNvSpPr>
          <p:nvPr>
            <p:ph type="title"/>
          </p:nvPr>
        </p:nvSpPr>
        <p:spPr/>
        <p:txBody>
          <a:bodyPr/>
          <a:lstStyle/>
          <a:p>
            <a:pPr eaLnBrk="1" hangingPunct="1"/>
            <a:endParaRPr lang="nl-NL" altLang="nl-NL"/>
          </a:p>
        </p:txBody>
      </p:sp>
      <p:pic>
        <p:nvPicPr>
          <p:cNvPr id="9219" name="Afbeelding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31574" y="328248"/>
            <a:ext cx="10576767" cy="5638801"/>
          </a:xfrm>
          <a:noFill/>
        </p:spPr>
      </p:pic>
    </p:spTree>
    <p:extLst>
      <p:ext uri="{BB962C8B-B14F-4D97-AF65-F5344CB8AC3E}">
        <p14:creationId xmlns:p14="http://schemas.microsoft.com/office/powerpoint/2010/main" val="4252638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Alertheid/Arousal </a:t>
            </a:r>
            <a:br>
              <a:rPr lang="nl-NL" dirty="0"/>
            </a:br>
            <a:r>
              <a:rPr lang="nl-NL" sz="2000" dirty="0"/>
              <a:t>staat van paraatheid van het CZS om te reageren op de situatie</a:t>
            </a:r>
            <a:endParaRPr lang="nl-NL"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19600" y="1781176"/>
            <a:ext cx="571415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descr="ANd9GcQiy3c2fFoTHUxe2s49gqCEVxoOhCSNjxEA1pQLn9MaGBZCaIsafg">
            <a:extLst>
              <a:ext uri="{FF2B5EF4-FFF2-40B4-BE49-F238E27FC236}">
                <a16:creationId xmlns:a16="http://schemas.microsoft.com/office/drawing/2014/main" id="{7D4C6EF2-55A3-4CBB-8E0B-9E6BD09A82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5351" y="365125"/>
            <a:ext cx="2392222" cy="179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574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Het Filter</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71664" y="2564905"/>
            <a:ext cx="5834378" cy="252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4272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Het Filter</a:t>
            </a:r>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551" y="1657351"/>
            <a:ext cx="7199313" cy="3548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5359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nl-NL">
                <a:solidFill>
                  <a:srgbClr val="404040"/>
                </a:solidFill>
              </a:rPr>
              <a:t>Schema J. Ayres</a:t>
            </a:r>
            <a:endParaRPr lang="nl-NL" altLang="nl-NL">
              <a:solidFill>
                <a:srgbClr val="404040"/>
              </a:solidFill>
            </a:endParaRPr>
          </a:p>
        </p:txBody>
      </p:sp>
      <p:sp>
        <p:nvSpPr>
          <p:cNvPr id="12291" name="Rectangle 3"/>
          <p:cNvSpPr>
            <a:spLocks noGrp="1" noChangeArrowheads="1"/>
          </p:cNvSpPr>
          <p:nvPr>
            <p:ph idx="1"/>
          </p:nvPr>
        </p:nvSpPr>
        <p:spPr/>
        <p:txBody>
          <a:bodyPr>
            <a:normAutofit/>
          </a:bodyPr>
          <a:lstStyle/>
          <a:p>
            <a:pPr eaLnBrk="1" hangingPunct="1">
              <a:buFont typeface="Wingdings 2" charset="2"/>
              <a:buChar char=""/>
            </a:pPr>
            <a:endParaRPr lang="en-US" altLang="nl-NL" dirty="0"/>
          </a:p>
          <a:p>
            <a:pPr eaLnBrk="1" hangingPunct="1">
              <a:buFont typeface="Wingdings" panose="05000000000000000000" pitchFamily="2" charset="2"/>
              <a:buChar char="§"/>
            </a:pPr>
            <a:r>
              <a:rPr lang="en-US" altLang="nl-NL" dirty="0" err="1">
                <a:solidFill>
                  <a:srgbClr val="404040"/>
                </a:solidFill>
              </a:rPr>
              <a:t>Proprioceptief</a:t>
            </a:r>
            <a:r>
              <a:rPr lang="en-US" altLang="nl-NL" dirty="0">
                <a:solidFill>
                  <a:srgbClr val="404040"/>
                </a:solidFill>
              </a:rPr>
              <a:t> </a:t>
            </a:r>
            <a:r>
              <a:rPr lang="en-US" altLang="nl-NL" sz="2400" dirty="0">
                <a:solidFill>
                  <a:srgbClr val="404040"/>
                </a:solidFill>
              </a:rPr>
              <a:t>(</a:t>
            </a:r>
            <a:r>
              <a:rPr lang="en-US" altLang="nl-NL" sz="2400" dirty="0" err="1">
                <a:solidFill>
                  <a:srgbClr val="404040"/>
                </a:solidFill>
              </a:rPr>
              <a:t>bij</a:t>
            </a:r>
            <a:r>
              <a:rPr lang="en-US" altLang="nl-NL" sz="2400" dirty="0">
                <a:solidFill>
                  <a:srgbClr val="404040"/>
                </a:solidFill>
              </a:rPr>
              <a:t> de ASITT </a:t>
            </a:r>
            <a:r>
              <a:rPr lang="en-US" altLang="nl-NL" sz="2400" dirty="0" err="1">
                <a:solidFill>
                  <a:srgbClr val="404040"/>
                </a:solidFill>
              </a:rPr>
              <a:t>naar</a:t>
            </a:r>
            <a:r>
              <a:rPr lang="en-US" altLang="nl-NL" sz="2400" dirty="0">
                <a:solidFill>
                  <a:srgbClr val="404040"/>
                </a:solidFill>
              </a:rPr>
              <a:t> </a:t>
            </a:r>
            <a:r>
              <a:rPr lang="en-US" altLang="nl-NL" sz="2400" dirty="0" err="1">
                <a:solidFill>
                  <a:srgbClr val="404040"/>
                </a:solidFill>
              </a:rPr>
              <a:t>voren</a:t>
            </a:r>
            <a:r>
              <a:rPr lang="en-US" altLang="nl-NL" sz="2400" dirty="0">
                <a:solidFill>
                  <a:srgbClr val="404040"/>
                </a:solidFill>
              </a:rPr>
              <a:t> </a:t>
            </a:r>
            <a:r>
              <a:rPr lang="en-US" altLang="nl-NL" sz="2400" dirty="0" err="1">
                <a:solidFill>
                  <a:srgbClr val="404040"/>
                </a:solidFill>
              </a:rPr>
              <a:t>gehaald</a:t>
            </a:r>
            <a:r>
              <a:rPr lang="en-US" altLang="nl-NL" sz="2400" dirty="0">
                <a:solidFill>
                  <a:srgbClr val="404040"/>
                </a:solidFill>
              </a:rPr>
              <a:t>)</a:t>
            </a:r>
          </a:p>
          <a:p>
            <a:pPr eaLnBrk="1" hangingPunct="1">
              <a:buFont typeface="Wingdings" panose="05000000000000000000" pitchFamily="2" charset="2"/>
              <a:buChar char="§"/>
            </a:pPr>
            <a:r>
              <a:rPr lang="en-US" altLang="nl-NL" dirty="0" err="1">
                <a:solidFill>
                  <a:srgbClr val="404040"/>
                </a:solidFill>
              </a:rPr>
              <a:t>Vestibulair</a:t>
            </a:r>
            <a:endParaRPr lang="en-US" altLang="nl-NL" dirty="0">
              <a:solidFill>
                <a:srgbClr val="404040"/>
              </a:solidFill>
            </a:endParaRPr>
          </a:p>
          <a:p>
            <a:pPr>
              <a:buFont typeface="Wingdings" panose="05000000000000000000" pitchFamily="2" charset="2"/>
              <a:buChar char="§"/>
            </a:pPr>
            <a:r>
              <a:rPr lang="en-US" altLang="nl-NL" dirty="0" err="1">
                <a:solidFill>
                  <a:srgbClr val="404040"/>
                </a:solidFill>
              </a:rPr>
              <a:t>Visueel</a:t>
            </a:r>
            <a:endParaRPr lang="en-US" altLang="nl-NL" dirty="0">
              <a:solidFill>
                <a:srgbClr val="404040"/>
              </a:solidFill>
            </a:endParaRPr>
          </a:p>
          <a:p>
            <a:pPr eaLnBrk="1" hangingPunct="1">
              <a:buFont typeface="Wingdings" panose="05000000000000000000" pitchFamily="2" charset="2"/>
              <a:buChar char="§"/>
            </a:pPr>
            <a:endParaRPr lang="en-US" altLang="nl-NL" dirty="0">
              <a:solidFill>
                <a:srgbClr val="404040"/>
              </a:solidFill>
            </a:endParaRPr>
          </a:p>
          <a:p>
            <a:pPr eaLnBrk="1" hangingPunct="1">
              <a:buFont typeface="Wingdings" panose="05000000000000000000" pitchFamily="2" charset="2"/>
              <a:buChar char="§"/>
            </a:pPr>
            <a:r>
              <a:rPr lang="en-US" altLang="nl-NL" dirty="0" err="1">
                <a:solidFill>
                  <a:srgbClr val="404040"/>
                </a:solidFill>
              </a:rPr>
              <a:t>Tactiel</a:t>
            </a:r>
            <a:endParaRPr lang="en-US" altLang="nl-NL" dirty="0">
              <a:solidFill>
                <a:srgbClr val="404040"/>
              </a:solidFill>
            </a:endParaRPr>
          </a:p>
          <a:p>
            <a:pPr eaLnBrk="1" hangingPunct="1">
              <a:buFont typeface="Wingdings" panose="05000000000000000000" pitchFamily="2" charset="2"/>
              <a:buChar char="§"/>
            </a:pPr>
            <a:r>
              <a:rPr lang="en-US" altLang="nl-NL" dirty="0" err="1">
                <a:solidFill>
                  <a:srgbClr val="404040"/>
                </a:solidFill>
              </a:rPr>
              <a:t>Auditief</a:t>
            </a:r>
            <a:endParaRPr lang="nl-NL" altLang="nl-NL" dirty="0">
              <a:solidFill>
                <a:srgbClr val="404040"/>
              </a:solidFill>
            </a:endParaRPr>
          </a:p>
        </p:txBody>
      </p:sp>
    </p:spTree>
    <p:extLst>
      <p:ext uri="{BB962C8B-B14F-4D97-AF65-F5344CB8AC3E}">
        <p14:creationId xmlns:p14="http://schemas.microsoft.com/office/powerpoint/2010/main" val="399528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p:cNvSpPr>
            <a:spLocks noGrp="1"/>
          </p:cNvSpPr>
          <p:nvPr>
            <p:ph type="title"/>
          </p:nvPr>
        </p:nvSpPr>
        <p:spPr>
          <a:xfrm>
            <a:off x="812807" y="990615"/>
            <a:ext cx="10725151" cy="1112506"/>
          </a:xfrm>
        </p:spPr>
        <p:txBody>
          <a:bodyPr rtlCol="0">
            <a:normAutofit/>
          </a:bodyPr>
          <a:lstStyle/>
          <a:p>
            <a:pPr>
              <a:defRPr/>
            </a:pPr>
            <a:r>
              <a:rPr lang="nl-NL" dirty="0">
                <a:solidFill>
                  <a:srgbClr val="404040"/>
                </a:solidFill>
                <a:ea typeface="+mj-ea"/>
                <a:cs typeface="+mj-cs"/>
              </a:rPr>
              <a:t>		Schema bij volwassenen toepassen </a:t>
            </a:r>
          </a:p>
        </p:txBody>
      </p:sp>
      <p:sp>
        <p:nvSpPr>
          <p:cNvPr id="13315" name="Tijdelijke aanduiding voor inhoud 2"/>
          <p:cNvSpPr>
            <a:spLocks noGrp="1"/>
          </p:cNvSpPr>
          <p:nvPr>
            <p:ph idx="1"/>
          </p:nvPr>
        </p:nvSpPr>
        <p:spPr>
          <a:xfrm>
            <a:off x="1576398" y="1825625"/>
            <a:ext cx="9288338" cy="4351338"/>
          </a:xfrm>
        </p:spPr>
        <p:txBody>
          <a:bodyPr/>
          <a:lstStyle/>
          <a:p>
            <a:pPr eaLnBrk="1" hangingPunct="1"/>
            <a:endParaRPr lang="nl-NL" altLang="nl-NL" dirty="0"/>
          </a:p>
          <a:p>
            <a:pPr eaLnBrk="1" hangingPunct="1"/>
            <a:endParaRPr lang="nl-NL" altLang="nl-NL" dirty="0"/>
          </a:p>
          <a:p>
            <a:pPr algn="ctr" eaLnBrk="1" hangingPunct="1">
              <a:buFont typeface="Wingdings 2" charset="2"/>
              <a:buNone/>
            </a:pPr>
            <a:r>
              <a:rPr lang="nl-NL" altLang="nl-NL" dirty="0">
                <a:solidFill>
                  <a:srgbClr val="404040"/>
                </a:solidFill>
              </a:rPr>
              <a:t>Accent op integratie</a:t>
            </a:r>
          </a:p>
          <a:p>
            <a:pPr algn="ctr" eaLnBrk="1" hangingPunct="1">
              <a:buFont typeface="Wingdings 2" charset="2"/>
              <a:buNone/>
            </a:pPr>
            <a:endParaRPr lang="nl-NL" altLang="nl-NL" dirty="0">
              <a:solidFill>
                <a:srgbClr val="404040"/>
              </a:solidFill>
            </a:endParaRPr>
          </a:p>
          <a:p>
            <a:pPr algn="ctr" eaLnBrk="1" hangingPunct="1">
              <a:buFont typeface="Wingdings 2" charset="2"/>
              <a:buNone/>
            </a:pPr>
            <a:r>
              <a:rPr lang="nl-NL" altLang="nl-NL" dirty="0">
                <a:solidFill>
                  <a:srgbClr val="404040"/>
                </a:solidFill>
              </a:rPr>
              <a:t>PROPRIOCEPTIEF - VESTIBULAIR </a:t>
            </a:r>
          </a:p>
        </p:txBody>
      </p:sp>
    </p:spTree>
    <p:extLst>
      <p:ext uri="{BB962C8B-B14F-4D97-AF65-F5344CB8AC3E}">
        <p14:creationId xmlns:p14="http://schemas.microsoft.com/office/powerpoint/2010/main" val="3951860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1D96888B-3060-438A-9467-2DC509C1BC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75935" y="283289"/>
            <a:ext cx="6459793" cy="6310632"/>
          </a:xfrm>
          <a:prstGeom prst="rect">
            <a:avLst/>
          </a:prstGeom>
          <a:noFill/>
        </p:spPr>
      </p:pic>
    </p:spTree>
    <p:extLst>
      <p:ext uri="{BB962C8B-B14F-4D97-AF65-F5344CB8AC3E}">
        <p14:creationId xmlns:p14="http://schemas.microsoft.com/office/powerpoint/2010/main" val="1688830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3FE800-FFDD-4280-8146-F8182F618E36}"/>
              </a:ext>
            </a:extLst>
          </p:cNvPr>
          <p:cNvSpPr>
            <a:spLocks noGrp="1"/>
          </p:cNvSpPr>
          <p:nvPr>
            <p:ph type="ctrTitle"/>
          </p:nvPr>
        </p:nvSpPr>
        <p:spPr/>
        <p:txBody>
          <a:bodyPr>
            <a:normAutofit fontScale="90000"/>
          </a:bodyPr>
          <a:lstStyle/>
          <a:p>
            <a:r>
              <a:rPr lang="nl-NL" sz="6000" dirty="0">
                <a:solidFill>
                  <a:srgbClr val="FFFFFF"/>
                </a:solidFill>
              </a:rPr>
              <a:t>Hoe inventariseer je SI problematiek bij volwassen patiënten?</a:t>
            </a:r>
            <a:endParaRPr lang="nl-NL" dirty="0"/>
          </a:p>
        </p:txBody>
      </p:sp>
      <p:sp>
        <p:nvSpPr>
          <p:cNvPr id="3" name="Ondertitel 2">
            <a:extLst>
              <a:ext uri="{FF2B5EF4-FFF2-40B4-BE49-F238E27FC236}">
                <a16:creationId xmlns:a16="http://schemas.microsoft.com/office/drawing/2014/main" id="{13A95C80-5CBB-4CE0-9F0E-8B4B385AB238}"/>
              </a:ext>
            </a:extLst>
          </p:cNvPr>
          <p:cNvSpPr>
            <a:spLocks noGrp="1"/>
          </p:cNvSpPr>
          <p:nvPr>
            <p:ph type="subTitle" idx="1"/>
          </p:nvPr>
        </p:nvSpPr>
        <p:spPr>
          <a:xfrm>
            <a:off x="1524000" y="2466975"/>
            <a:ext cx="9144000" cy="2790825"/>
          </a:xfrm>
        </p:spPr>
        <p:txBody>
          <a:bodyPr>
            <a:normAutofit/>
          </a:bodyPr>
          <a:lstStyle/>
          <a:p>
            <a:r>
              <a:rPr lang="nl-NL" sz="3600" dirty="0"/>
              <a:t>Hoe inventariseer je SI problematiek bij volwassen patiënten?</a:t>
            </a:r>
          </a:p>
        </p:txBody>
      </p:sp>
    </p:spTree>
    <p:extLst>
      <p:ext uri="{BB962C8B-B14F-4D97-AF65-F5344CB8AC3E}">
        <p14:creationId xmlns:p14="http://schemas.microsoft.com/office/powerpoint/2010/main" val="2664832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01AD055-C59B-4D83-8D65-B73C962711E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879599" y="2067456"/>
            <a:ext cx="9668933" cy="2723086"/>
          </a:xfrm>
          <a:prstGeom prst="rect">
            <a:avLst/>
          </a:prstGeom>
        </p:spPr>
      </p:pic>
    </p:spTree>
    <p:extLst>
      <p:ext uri="{BB962C8B-B14F-4D97-AF65-F5344CB8AC3E}">
        <p14:creationId xmlns:p14="http://schemas.microsoft.com/office/powerpoint/2010/main" val="37017212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5FAEFD-6D3F-4418-9BA4-824220A3102B}"/>
              </a:ext>
            </a:extLst>
          </p:cNvPr>
          <p:cNvSpPr>
            <a:spLocks noGrp="1"/>
          </p:cNvSpPr>
          <p:nvPr>
            <p:ph type="title"/>
          </p:nvPr>
        </p:nvSpPr>
        <p:spPr/>
        <p:txBody>
          <a:bodyPr>
            <a:normAutofit fontScale="90000"/>
          </a:bodyPr>
          <a:lstStyle/>
          <a:p>
            <a:br>
              <a:rPr lang="nl-NL" sz="4400" b="1" dirty="0">
                <a:solidFill>
                  <a:prstClr val="black"/>
                </a:solidFill>
                <a:latin typeface="Calibri" panose="020F0502020204030204"/>
              </a:rPr>
            </a:br>
            <a:r>
              <a:rPr lang="nl-NL" sz="4400" b="1" dirty="0">
                <a:solidFill>
                  <a:prstClr val="black"/>
                </a:solidFill>
                <a:latin typeface="Calibri" panose="020F0502020204030204"/>
              </a:rPr>
              <a:t>Inhoud presentatie </a:t>
            </a:r>
            <a:br>
              <a:rPr lang="nl-NL" sz="4400" b="1" dirty="0">
                <a:solidFill>
                  <a:prstClr val="black"/>
                </a:solidFill>
                <a:latin typeface="Calibri" panose="020F0502020204030204"/>
              </a:rPr>
            </a:br>
            <a:endParaRPr lang="nl-NL" dirty="0"/>
          </a:p>
        </p:txBody>
      </p:sp>
      <p:sp>
        <p:nvSpPr>
          <p:cNvPr id="3" name="Tijdelijke aanduiding voor inhoud 2">
            <a:extLst>
              <a:ext uri="{FF2B5EF4-FFF2-40B4-BE49-F238E27FC236}">
                <a16:creationId xmlns:a16="http://schemas.microsoft.com/office/drawing/2014/main" id="{68EC8DB9-FB46-4FC2-A24E-90D77296FE49}"/>
              </a:ext>
            </a:extLst>
          </p:cNvPr>
          <p:cNvSpPr>
            <a:spLocks noGrp="1"/>
          </p:cNvSpPr>
          <p:nvPr>
            <p:ph idx="1"/>
          </p:nvPr>
        </p:nvSpPr>
        <p:spPr/>
        <p:txBody>
          <a:bodyPr>
            <a:normAutofit fontScale="92500" lnSpcReduction="20000"/>
          </a:bodyPr>
          <a:lstStyle/>
          <a:p>
            <a:pPr marL="228594" marR="0" lvl="0" indent="-228594" algn="l" defTabSz="914377"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nl-NL" sz="2800" b="0" i="0" u="none" strike="noStrike" kern="1200" cap="none" spc="0" normalizeH="0" baseline="0" noProof="0" dirty="0">
                <a:ln>
                  <a:noFill/>
                </a:ln>
                <a:solidFill>
                  <a:prstClr val="black"/>
                </a:solidFill>
                <a:effectLst/>
                <a:uLnTx/>
                <a:uFillTx/>
                <a:latin typeface="Calibri" panose="020F0502020204030204"/>
                <a:ea typeface="+mn-ea"/>
                <a:cs typeface="+mn-cs"/>
              </a:rPr>
              <a:t>Diagnosegroepen</a:t>
            </a:r>
          </a:p>
          <a:p>
            <a:pPr marL="228594" marR="0" lvl="0" indent="-228594" algn="l" defTabSz="914377"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nl-NL" sz="2800" b="0" i="0" u="none" strike="noStrike" kern="1200" cap="none" spc="0" normalizeH="0" baseline="0" noProof="0" dirty="0">
                <a:ln>
                  <a:noFill/>
                </a:ln>
                <a:solidFill>
                  <a:prstClr val="black"/>
                </a:solidFill>
                <a:effectLst/>
                <a:uLnTx/>
                <a:uFillTx/>
                <a:latin typeface="Calibri" panose="020F0502020204030204"/>
                <a:ea typeface="+mn-ea"/>
                <a:cs typeface="+mn-cs"/>
              </a:rPr>
              <a:t>Klachten op de voorgrond</a:t>
            </a:r>
          </a:p>
          <a:p>
            <a:pPr marL="228594" marR="0" lvl="0" indent="-228594" algn="l" defTabSz="914377"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nl-NL" sz="2800" b="0" i="0" u="none" strike="noStrike" kern="1200" cap="none" spc="0" normalizeH="0" baseline="0" noProof="0" dirty="0">
                <a:ln>
                  <a:noFill/>
                </a:ln>
                <a:solidFill>
                  <a:prstClr val="black"/>
                </a:solidFill>
                <a:effectLst/>
                <a:uLnTx/>
                <a:uFillTx/>
                <a:latin typeface="Calibri" panose="020F0502020204030204"/>
                <a:ea typeface="+mn-ea"/>
                <a:cs typeface="+mn-cs"/>
              </a:rPr>
              <a:t>Type patiënten en kenmerken</a:t>
            </a:r>
          </a:p>
          <a:p>
            <a:pPr marL="228594" marR="0" lvl="0" indent="-228594" algn="l" defTabSz="914377"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lang="nl-NL" dirty="0">
                <a:solidFill>
                  <a:prstClr val="black"/>
                </a:solidFill>
                <a:latin typeface="Calibri" panose="020F0502020204030204"/>
              </a:rPr>
              <a:t>Principes</a:t>
            </a:r>
            <a:r>
              <a:rPr kumimoji="0" lang="nl-NL" sz="2800" b="0" i="0" u="none" strike="noStrike" kern="1200" cap="none" spc="0" normalizeH="0" baseline="0" noProof="0" dirty="0">
                <a:ln>
                  <a:noFill/>
                </a:ln>
                <a:solidFill>
                  <a:prstClr val="black"/>
                </a:solidFill>
                <a:effectLst/>
                <a:uLnTx/>
                <a:uFillTx/>
                <a:latin typeface="Calibri" panose="020F0502020204030204"/>
                <a:ea typeface="+mn-ea"/>
                <a:cs typeface="+mn-cs"/>
              </a:rPr>
              <a:t>, doel en onderdelen van het ASITT protocol</a:t>
            </a:r>
          </a:p>
          <a:p>
            <a:pPr marL="228594" marR="0" lvl="0" indent="-228594" algn="l" defTabSz="914377"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lang="nl-NL" sz="2800" dirty="0">
                <a:solidFill>
                  <a:prstClr val="black"/>
                </a:solidFill>
                <a:latin typeface="Calibri" panose="020F0502020204030204"/>
              </a:rPr>
              <a:t>Overige aandachtspunten</a:t>
            </a:r>
            <a:endParaRPr kumimoji="0" lang="nl-NL"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594" marR="0" lvl="0" indent="-228594" algn="l" defTabSz="914377"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nl-NL" sz="2800" b="0" i="0" u="none" strike="noStrike" kern="1200" cap="none" spc="0" normalizeH="0" baseline="0" noProof="0" dirty="0">
                <a:ln>
                  <a:noFill/>
                </a:ln>
                <a:solidFill>
                  <a:prstClr val="black"/>
                </a:solidFill>
                <a:effectLst/>
                <a:uLnTx/>
                <a:uFillTx/>
                <a:latin typeface="Calibri" panose="020F0502020204030204"/>
                <a:ea typeface="+mn-ea"/>
                <a:cs typeface="+mn-cs"/>
              </a:rPr>
              <a:t>Inventariseren SI problematiek</a:t>
            </a:r>
          </a:p>
          <a:p>
            <a:pPr marL="228594" marR="0" lvl="0" indent="-228594" algn="l" defTabSz="914377"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nl-NL" sz="2800" b="0" i="0" u="none" strike="noStrike" kern="1200" cap="none" spc="0" normalizeH="0" baseline="0" noProof="0" dirty="0">
                <a:ln>
                  <a:noFill/>
                </a:ln>
                <a:solidFill>
                  <a:prstClr val="black"/>
                </a:solidFill>
                <a:effectLst/>
                <a:uLnTx/>
                <a:uFillTx/>
                <a:latin typeface="Calibri" panose="020F0502020204030204"/>
                <a:ea typeface="+mn-ea"/>
                <a:cs typeface="+mn-cs"/>
              </a:rPr>
              <a:t>Besluitvorming wel /geen si behandeling</a:t>
            </a:r>
          </a:p>
          <a:p>
            <a:pPr marL="228594" marR="0" lvl="0" indent="-228594" algn="l" defTabSz="914377"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lang="nl-NL" sz="2800" dirty="0">
                <a:solidFill>
                  <a:prstClr val="black"/>
                </a:solidFill>
                <a:latin typeface="Calibri" panose="020F0502020204030204"/>
              </a:rPr>
              <a:t>Indeling behandelcategorie</a:t>
            </a:r>
          </a:p>
          <a:p>
            <a:pPr>
              <a:buFont typeface="Wingdings" panose="05000000000000000000" pitchFamily="2" charset="2"/>
              <a:buChar char="§"/>
              <a:defRPr/>
            </a:pPr>
            <a:r>
              <a:rPr kumimoji="0" lang="nl-NL" sz="2800" b="0" i="0" u="none" strike="noStrike" kern="1200" cap="none" spc="0" normalizeH="0" baseline="0" noProof="0">
                <a:ln>
                  <a:noFill/>
                </a:ln>
                <a:solidFill>
                  <a:prstClr val="black"/>
                </a:solidFill>
                <a:effectLst/>
                <a:uLnTx/>
                <a:uFillTx/>
                <a:latin typeface="Calibri" panose="020F0502020204030204"/>
                <a:ea typeface="+mn-ea"/>
                <a:cs typeface="+mn-cs"/>
              </a:rPr>
              <a:t>Behandelteam</a:t>
            </a:r>
          </a:p>
          <a:p>
            <a:pPr marL="228594" marR="0" lvl="0" indent="-228594" algn="l" defTabSz="914377"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lang="nl-NL">
                <a:solidFill>
                  <a:prstClr val="black"/>
                </a:solidFill>
                <a:latin typeface="Calibri" panose="020F0502020204030204"/>
              </a:rPr>
              <a:t>Vragen</a:t>
            </a:r>
            <a:r>
              <a:rPr lang="nl-NL" dirty="0">
                <a:solidFill>
                  <a:prstClr val="black"/>
                </a:solidFill>
                <a:latin typeface="Calibri" panose="020F0502020204030204"/>
              </a:rPr>
              <a:t>?</a:t>
            </a:r>
            <a:endParaRPr lang="nl-NL" sz="2800" dirty="0">
              <a:solidFill>
                <a:prstClr val="black"/>
              </a:solidFill>
              <a:latin typeface="Calibri" panose="020F0502020204030204"/>
            </a:endParaRPr>
          </a:p>
          <a:p>
            <a:pPr marL="0" indent="0">
              <a:buNone/>
            </a:pPr>
            <a:endParaRPr lang="nl-NL" dirty="0"/>
          </a:p>
        </p:txBody>
      </p:sp>
    </p:spTree>
    <p:extLst>
      <p:ext uri="{BB962C8B-B14F-4D97-AF65-F5344CB8AC3E}">
        <p14:creationId xmlns:p14="http://schemas.microsoft.com/office/powerpoint/2010/main" val="1316583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23F31C-D6BE-442B-A786-040C995720DE}"/>
              </a:ext>
            </a:extLst>
          </p:cNvPr>
          <p:cNvSpPr>
            <a:spLocks noGrp="1"/>
          </p:cNvSpPr>
          <p:nvPr>
            <p:ph type="title"/>
          </p:nvPr>
        </p:nvSpPr>
        <p:spPr/>
        <p:txBody>
          <a:bodyPr/>
          <a:lstStyle/>
          <a:p>
            <a:r>
              <a:rPr lang="nl-NL" dirty="0"/>
              <a:t>Diagnosegroepen</a:t>
            </a:r>
          </a:p>
        </p:txBody>
      </p:sp>
      <p:sp>
        <p:nvSpPr>
          <p:cNvPr id="3" name="Tijdelijke aanduiding voor inhoud 2">
            <a:extLst>
              <a:ext uri="{FF2B5EF4-FFF2-40B4-BE49-F238E27FC236}">
                <a16:creationId xmlns:a16="http://schemas.microsoft.com/office/drawing/2014/main" id="{95362CC8-AD13-4A37-8663-D47F6A181E52}"/>
              </a:ext>
            </a:extLst>
          </p:cNvPr>
          <p:cNvSpPr>
            <a:spLocks noGrp="1"/>
          </p:cNvSpPr>
          <p:nvPr>
            <p:ph idx="1"/>
          </p:nvPr>
        </p:nvSpPr>
        <p:spPr/>
        <p:txBody>
          <a:bodyPr/>
          <a:lstStyle/>
          <a:p>
            <a:pPr eaLnBrk="1" hangingPunct="1">
              <a:buFont typeface="Wingdings" panose="05000000000000000000" pitchFamily="2" charset="2"/>
              <a:buChar char="§"/>
            </a:pPr>
            <a:r>
              <a:rPr lang="en-US" altLang="nl-NL" sz="2800" dirty="0"/>
              <a:t>Whiplash Associated Disorders (W.A.D.)</a:t>
            </a:r>
          </a:p>
          <a:p>
            <a:pPr eaLnBrk="1" hangingPunct="1">
              <a:buFont typeface="Wingdings" panose="05000000000000000000" pitchFamily="2" charset="2"/>
              <a:buChar char="§"/>
            </a:pPr>
            <a:r>
              <a:rPr lang="en-US" altLang="nl-NL" sz="2800" dirty="0" err="1"/>
              <a:t>Niet</a:t>
            </a:r>
            <a:r>
              <a:rPr lang="en-US" altLang="nl-NL" sz="2800" dirty="0"/>
              <a:t> </a:t>
            </a:r>
            <a:r>
              <a:rPr lang="en-US" altLang="nl-NL" sz="2800" dirty="0" err="1"/>
              <a:t>Aangeboren</a:t>
            </a:r>
            <a:r>
              <a:rPr lang="en-US" altLang="nl-NL" sz="2800" dirty="0"/>
              <a:t> </a:t>
            </a:r>
            <a:r>
              <a:rPr lang="en-US" altLang="nl-NL" sz="2800" dirty="0" err="1"/>
              <a:t>Hersenletsel</a:t>
            </a:r>
            <a:r>
              <a:rPr lang="en-US" altLang="nl-NL" sz="2800" dirty="0"/>
              <a:t> (CVA, Post </a:t>
            </a:r>
            <a:r>
              <a:rPr lang="en-US" altLang="nl-NL" sz="2800" dirty="0" err="1"/>
              <a:t>commotioneel</a:t>
            </a:r>
            <a:r>
              <a:rPr lang="en-US" altLang="nl-NL" sz="2800" dirty="0"/>
              <a:t> </a:t>
            </a:r>
            <a:r>
              <a:rPr lang="en-US" altLang="nl-NL" sz="2800" dirty="0" err="1"/>
              <a:t>Syndroom</a:t>
            </a:r>
            <a:r>
              <a:rPr lang="en-US" altLang="nl-NL" sz="2800" dirty="0"/>
              <a:t>)</a:t>
            </a:r>
          </a:p>
          <a:p>
            <a:pPr eaLnBrk="1" hangingPunct="1">
              <a:buFont typeface="Wingdings" panose="05000000000000000000" pitchFamily="2" charset="2"/>
              <a:buChar char="§"/>
            </a:pPr>
            <a:r>
              <a:rPr lang="en-US" altLang="nl-NL" sz="2800" dirty="0" err="1"/>
              <a:t>Overige</a:t>
            </a:r>
            <a:r>
              <a:rPr lang="en-US" altLang="nl-NL" sz="2800" dirty="0"/>
              <a:t> diagnose </a:t>
            </a:r>
            <a:r>
              <a:rPr lang="en-US" altLang="nl-NL" sz="2800" dirty="0" err="1"/>
              <a:t>groepen</a:t>
            </a:r>
            <a:r>
              <a:rPr lang="en-US" altLang="nl-NL" sz="2800" dirty="0"/>
              <a:t> (</a:t>
            </a:r>
            <a:r>
              <a:rPr lang="en-US" altLang="nl-NL" sz="2800" dirty="0" err="1"/>
              <a:t>o.a.</a:t>
            </a:r>
            <a:r>
              <a:rPr lang="en-US" altLang="nl-NL" sz="2800" dirty="0"/>
              <a:t> ASS/MS/COVID)</a:t>
            </a:r>
            <a:endParaRPr lang="nl-NL" altLang="nl-NL" sz="2800" dirty="0"/>
          </a:p>
          <a:p>
            <a:pPr marL="0" indent="0">
              <a:buNone/>
            </a:pPr>
            <a:endParaRPr lang="nl-NL" dirty="0"/>
          </a:p>
        </p:txBody>
      </p:sp>
    </p:spTree>
    <p:extLst>
      <p:ext uri="{BB962C8B-B14F-4D97-AF65-F5344CB8AC3E}">
        <p14:creationId xmlns:p14="http://schemas.microsoft.com/office/powerpoint/2010/main" val="2523971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63085B-1541-41CC-9199-6C774D6F2F46}"/>
              </a:ext>
            </a:extLst>
          </p:cNvPr>
          <p:cNvSpPr>
            <a:spLocks noGrp="1"/>
          </p:cNvSpPr>
          <p:nvPr>
            <p:ph type="title"/>
          </p:nvPr>
        </p:nvSpPr>
        <p:spPr/>
        <p:txBody>
          <a:bodyPr/>
          <a:lstStyle/>
          <a:p>
            <a:r>
              <a:rPr lang="nl-NL" dirty="0"/>
              <a:t>Klachten</a:t>
            </a:r>
          </a:p>
        </p:txBody>
      </p:sp>
      <p:sp>
        <p:nvSpPr>
          <p:cNvPr id="3" name="Tijdelijke aanduiding voor inhoud 2">
            <a:extLst>
              <a:ext uri="{FF2B5EF4-FFF2-40B4-BE49-F238E27FC236}">
                <a16:creationId xmlns:a16="http://schemas.microsoft.com/office/drawing/2014/main" id="{FBB44DED-22B1-4AE9-99A2-57D0881304BB}"/>
              </a:ext>
            </a:extLst>
          </p:cNvPr>
          <p:cNvSpPr>
            <a:spLocks noGrp="1"/>
          </p:cNvSpPr>
          <p:nvPr>
            <p:ph idx="1"/>
          </p:nvPr>
        </p:nvSpPr>
        <p:spPr/>
        <p:txBody>
          <a:bodyPr/>
          <a:lstStyle/>
          <a:p>
            <a:pPr eaLnBrk="1" hangingPunct="1">
              <a:buFont typeface="Wingdings" panose="05000000000000000000" pitchFamily="2" charset="2"/>
              <a:buChar char="§"/>
            </a:pPr>
            <a:r>
              <a:rPr lang="en-US" altLang="nl-NL" sz="2800" dirty="0" err="1"/>
              <a:t>Propriocepsis</a:t>
            </a:r>
            <a:r>
              <a:rPr lang="en-US" altLang="nl-NL" sz="2800" dirty="0"/>
              <a:t>: </a:t>
            </a:r>
            <a:r>
              <a:rPr lang="en-US" altLang="nl-NL" sz="2800" dirty="0" err="1"/>
              <a:t>vaker</a:t>
            </a:r>
            <a:r>
              <a:rPr lang="en-US" altLang="nl-NL" sz="2800" dirty="0"/>
              <a:t> </a:t>
            </a:r>
            <a:r>
              <a:rPr lang="en-US" altLang="nl-NL" sz="2800" dirty="0" err="1"/>
              <a:t>struikelen</a:t>
            </a:r>
            <a:r>
              <a:rPr lang="en-US" altLang="nl-NL" sz="2800" dirty="0"/>
              <a:t> of </a:t>
            </a:r>
            <a:r>
              <a:rPr lang="en-US" altLang="nl-NL" sz="2800" dirty="0" err="1"/>
              <a:t>vallen</a:t>
            </a:r>
            <a:r>
              <a:rPr lang="en-US" altLang="nl-NL" sz="2800" dirty="0"/>
              <a:t>, </a:t>
            </a:r>
            <a:r>
              <a:rPr lang="en-US" altLang="nl-NL" sz="2800" dirty="0" err="1"/>
              <a:t>onhandig</a:t>
            </a:r>
            <a:r>
              <a:rPr lang="en-US" altLang="nl-NL" sz="2800" dirty="0"/>
              <a:t>, </a:t>
            </a:r>
            <a:r>
              <a:rPr lang="en-US" altLang="nl-NL" sz="2800" dirty="0" err="1"/>
              <a:t>moei</a:t>
            </a:r>
            <a:r>
              <a:rPr lang="en-US" altLang="nl-NL" dirty="0" err="1"/>
              <a:t>te</a:t>
            </a:r>
            <a:r>
              <a:rPr lang="en-US" altLang="nl-NL" dirty="0"/>
              <a:t> met </a:t>
            </a:r>
            <a:r>
              <a:rPr lang="en-US" altLang="nl-NL" dirty="0" err="1"/>
              <a:t>dubbeltaken</a:t>
            </a:r>
            <a:r>
              <a:rPr lang="en-US" altLang="nl-NL" dirty="0"/>
              <a:t>, </a:t>
            </a:r>
            <a:r>
              <a:rPr lang="en-US" altLang="nl-NL" dirty="0" err="1"/>
              <a:t>geheugenklachten</a:t>
            </a:r>
            <a:r>
              <a:rPr lang="en-US" altLang="nl-NL" dirty="0"/>
              <a:t>, </a:t>
            </a:r>
            <a:r>
              <a:rPr lang="en-US" altLang="nl-NL" dirty="0" err="1"/>
              <a:t>verminderde</a:t>
            </a:r>
            <a:r>
              <a:rPr lang="en-US" altLang="nl-NL" dirty="0"/>
              <a:t> </a:t>
            </a:r>
            <a:r>
              <a:rPr lang="en-US" altLang="nl-NL" dirty="0" err="1"/>
              <a:t>concentratie</a:t>
            </a:r>
            <a:endParaRPr lang="en-US" altLang="nl-NL" dirty="0"/>
          </a:p>
          <a:p>
            <a:pPr eaLnBrk="1" hangingPunct="1">
              <a:buFont typeface="Wingdings" panose="05000000000000000000" pitchFamily="2" charset="2"/>
              <a:buChar char="§"/>
            </a:pPr>
            <a:r>
              <a:rPr lang="en-US" altLang="nl-NL" sz="2800" dirty="0" err="1"/>
              <a:t>Vestibulair</a:t>
            </a:r>
            <a:r>
              <a:rPr lang="en-US" altLang="nl-NL" sz="2800" dirty="0"/>
              <a:t>: </a:t>
            </a:r>
            <a:r>
              <a:rPr lang="en-US" altLang="nl-NL" sz="2800" dirty="0" err="1"/>
              <a:t>gevoel</a:t>
            </a:r>
            <a:r>
              <a:rPr lang="en-US" altLang="nl-NL" sz="2800" dirty="0"/>
              <a:t> van </a:t>
            </a:r>
            <a:r>
              <a:rPr lang="en-US" altLang="nl-NL" sz="2800" dirty="0" err="1"/>
              <a:t>onbalans</a:t>
            </a:r>
            <a:r>
              <a:rPr lang="en-US" altLang="nl-NL" sz="2800" dirty="0"/>
              <a:t>, </a:t>
            </a:r>
            <a:r>
              <a:rPr lang="en-US" altLang="nl-NL" sz="2800" dirty="0" err="1"/>
              <a:t>duizelig</a:t>
            </a:r>
            <a:r>
              <a:rPr lang="en-US" altLang="nl-NL" sz="2800" dirty="0"/>
              <a:t>, </a:t>
            </a:r>
            <a:r>
              <a:rPr lang="en-US" altLang="nl-NL" sz="2800" dirty="0" err="1"/>
              <a:t>licht</a:t>
            </a:r>
            <a:r>
              <a:rPr lang="en-US" altLang="nl-NL" sz="2800" dirty="0"/>
              <a:t> in het </a:t>
            </a:r>
            <a:r>
              <a:rPr lang="en-US" altLang="nl-NL" sz="2800" dirty="0" err="1"/>
              <a:t>hoofd</a:t>
            </a:r>
            <a:r>
              <a:rPr lang="en-US" altLang="nl-NL" sz="2800" dirty="0"/>
              <a:t>, </a:t>
            </a:r>
            <a:r>
              <a:rPr lang="en-US" altLang="nl-NL" sz="2800" dirty="0" err="1"/>
              <a:t>misselijkheid</a:t>
            </a:r>
            <a:endParaRPr lang="en-US" altLang="nl-NL" sz="2800" dirty="0"/>
          </a:p>
          <a:p>
            <a:pPr eaLnBrk="1" hangingPunct="1">
              <a:buFont typeface="Wingdings" panose="05000000000000000000" pitchFamily="2" charset="2"/>
              <a:buChar char="§"/>
            </a:pPr>
            <a:r>
              <a:rPr lang="en-US" altLang="nl-NL" dirty="0" err="1"/>
              <a:t>Visueel</a:t>
            </a:r>
            <a:r>
              <a:rPr lang="en-US" altLang="nl-NL" dirty="0"/>
              <a:t>: </a:t>
            </a:r>
            <a:r>
              <a:rPr lang="en-US" altLang="nl-NL" dirty="0" err="1"/>
              <a:t>overgevoelig</a:t>
            </a:r>
            <a:r>
              <a:rPr lang="en-US" altLang="nl-NL" dirty="0"/>
              <a:t> </a:t>
            </a:r>
            <a:r>
              <a:rPr lang="en-US" altLang="nl-NL" dirty="0" err="1"/>
              <a:t>voor</a:t>
            </a:r>
            <a:r>
              <a:rPr lang="en-US" altLang="nl-NL" dirty="0"/>
              <a:t> </a:t>
            </a:r>
            <a:r>
              <a:rPr lang="en-US" altLang="nl-NL" dirty="0" err="1"/>
              <a:t>licht</a:t>
            </a:r>
            <a:r>
              <a:rPr lang="en-US" altLang="nl-NL" dirty="0"/>
              <a:t>, </a:t>
            </a:r>
            <a:r>
              <a:rPr lang="en-US" altLang="nl-NL" dirty="0" err="1"/>
              <a:t>moeite</a:t>
            </a:r>
            <a:r>
              <a:rPr lang="en-US" altLang="nl-NL" dirty="0"/>
              <a:t> met </a:t>
            </a:r>
            <a:r>
              <a:rPr lang="en-US" altLang="nl-NL" dirty="0" err="1"/>
              <a:t>kijken</a:t>
            </a:r>
            <a:r>
              <a:rPr lang="en-US" altLang="nl-NL" dirty="0"/>
              <a:t> </a:t>
            </a:r>
            <a:r>
              <a:rPr lang="en-US" altLang="nl-NL" dirty="0" err="1"/>
              <a:t>naar</a:t>
            </a:r>
            <a:r>
              <a:rPr lang="en-US" altLang="nl-NL" dirty="0"/>
              <a:t> </a:t>
            </a:r>
            <a:r>
              <a:rPr lang="en-US" altLang="nl-NL" dirty="0" err="1"/>
              <a:t>bewegingen</a:t>
            </a:r>
            <a:r>
              <a:rPr lang="en-US" altLang="nl-NL" dirty="0"/>
              <a:t>. </a:t>
            </a:r>
          </a:p>
          <a:p>
            <a:pPr eaLnBrk="1" hangingPunct="1">
              <a:buFont typeface="Wingdings" panose="05000000000000000000" pitchFamily="2" charset="2"/>
              <a:buChar char="§"/>
            </a:pPr>
            <a:r>
              <a:rPr lang="en-US" altLang="nl-NL" sz="2800" dirty="0" err="1"/>
              <a:t>Tactiel</a:t>
            </a:r>
            <a:r>
              <a:rPr lang="en-US" altLang="nl-NL" sz="2800" dirty="0"/>
              <a:t>: </a:t>
            </a:r>
            <a:r>
              <a:rPr lang="en-US" altLang="nl-NL" sz="2800" dirty="0" err="1"/>
              <a:t>overgevoelig</a:t>
            </a:r>
            <a:r>
              <a:rPr lang="en-US" altLang="nl-NL" sz="2800" dirty="0"/>
              <a:t> </a:t>
            </a:r>
            <a:r>
              <a:rPr lang="en-US" altLang="nl-NL" sz="2800" dirty="0" err="1"/>
              <a:t>voor</a:t>
            </a:r>
            <a:r>
              <a:rPr lang="en-US" altLang="nl-NL" sz="2800" dirty="0"/>
              <a:t> </a:t>
            </a:r>
            <a:r>
              <a:rPr lang="en-US" altLang="nl-NL" sz="2800" dirty="0" err="1"/>
              <a:t>aanraking</a:t>
            </a:r>
            <a:r>
              <a:rPr lang="en-US" altLang="nl-NL" sz="2800" dirty="0"/>
              <a:t>, </a:t>
            </a:r>
            <a:r>
              <a:rPr lang="en-US" altLang="nl-NL" sz="2800" dirty="0" err="1"/>
              <a:t>geen</a:t>
            </a:r>
            <a:r>
              <a:rPr lang="en-US" altLang="nl-NL" sz="2800" dirty="0"/>
              <a:t> </a:t>
            </a:r>
            <a:r>
              <a:rPr lang="en-US" altLang="nl-NL" sz="2800" dirty="0" err="1"/>
              <a:t>sieraden</a:t>
            </a:r>
            <a:r>
              <a:rPr lang="en-US" altLang="nl-NL" sz="2800" dirty="0"/>
              <a:t> </a:t>
            </a:r>
            <a:r>
              <a:rPr lang="en-US" altLang="nl-NL" sz="2800" dirty="0" err="1"/>
              <a:t>verdragen</a:t>
            </a:r>
            <a:endParaRPr lang="en-US" altLang="nl-NL" sz="2800" dirty="0"/>
          </a:p>
          <a:p>
            <a:pPr eaLnBrk="1" hangingPunct="1">
              <a:buFont typeface="Wingdings" panose="05000000000000000000" pitchFamily="2" charset="2"/>
              <a:buChar char="§"/>
            </a:pPr>
            <a:r>
              <a:rPr lang="en-US" altLang="nl-NL" dirty="0" err="1"/>
              <a:t>Auditief</a:t>
            </a:r>
            <a:r>
              <a:rPr lang="en-US" altLang="nl-NL" dirty="0"/>
              <a:t>: </a:t>
            </a:r>
            <a:r>
              <a:rPr lang="en-US" altLang="nl-NL" dirty="0" err="1"/>
              <a:t>overgevoelig</a:t>
            </a:r>
            <a:r>
              <a:rPr lang="en-US" altLang="nl-NL" dirty="0"/>
              <a:t> </a:t>
            </a:r>
            <a:r>
              <a:rPr lang="en-US" altLang="nl-NL" dirty="0" err="1"/>
              <a:t>voor</a:t>
            </a:r>
            <a:r>
              <a:rPr lang="en-US" altLang="nl-NL" dirty="0"/>
              <a:t> </a:t>
            </a:r>
            <a:r>
              <a:rPr lang="en-US" altLang="nl-NL" dirty="0" err="1"/>
              <a:t>geluid</a:t>
            </a:r>
            <a:r>
              <a:rPr lang="en-US" altLang="nl-NL" dirty="0"/>
              <a:t>.</a:t>
            </a:r>
            <a:endParaRPr lang="en-US" altLang="nl-NL" sz="2800" dirty="0"/>
          </a:p>
          <a:p>
            <a:pPr marL="0" indent="0" eaLnBrk="1" hangingPunct="1">
              <a:buNone/>
            </a:pPr>
            <a:endParaRPr lang="en-US" altLang="nl-NL" sz="2800" dirty="0"/>
          </a:p>
          <a:p>
            <a:pPr marL="0" indent="0">
              <a:buNone/>
            </a:pPr>
            <a:endParaRPr lang="nl-NL" dirty="0"/>
          </a:p>
        </p:txBody>
      </p:sp>
    </p:spTree>
    <p:extLst>
      <p:ext uri="{BB962C8B-B14F-4D97-AF65-F5344CB8AC3E}">
        <p14:creationId xmlns:p14="http://schemas.microsoft.com/office/powerpoint/2010/main" val="2501942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F41929-FD33-48AD-95D6-91D2A92683AF}"/>
              </a:ext>
            </a:extLst>
          </p:cNvPr>
          <p:cNvSpPr>
            <a:spLocks noGrp="1"/>
          </p:cNvSpPr>
          <p:nvPr>
            <p:ph type="title"/>
          </p:nvPr>
        </p:nvSpPr>
        <p:spPr/>
        <p:txBody>
          <a:bodyPr/>
          <a:lstStyle/>
          <a:p>
            <a:r>
              <a:rPr lang="nl-NL" dirty="0"/>
              <a:t>Type patiënten en kenmerken</a:t>
            </a:r>
          </a:p>
        </p:txBody>
      </p:sp>
      <p:sp>
        <p:nvSpPr>
          <p:cNvPr id="3" name="Tijdelijke aanduiding voor inhoud 2">
            <a:extLst>
              <a:ext uri="{FF2B5EF4-FFF2-40B4-BE49-F238E27FC236}">
                <a16:creationId xmlns:a16="http://schemas.microsoft.com/office/drawing/2014/main" id="{2BE0CC3A-9863-4320-AEF5-97D057B35F15}"/>
              </a:ext>
            </a:extLst>
          </p:cNvPr>
          <p:cNvSpPr>
            <a:spLocks noGrp="1"/>
          </p:cNvSpPr>
          <p:nvPr>
            <p:ph idx="1"/>
          </p:nvPr>
        </p:nvSpPr>
        <p:spPr/>
        <p:txBody>
          <a:bodyPr/>
          <a:lstStyle/>
          <a:p>
            <a:pPr>
              <a:buFont typeface="Wingdings" panose="05000000000000000000" pitchFamily="2" charset="2"/>
              <a:buChar char="§"/>
            </a:pPr>
            <a:r>
              <a:rPr lang="nl-NL" sz="2800" dirty="0"/>
              <a:t>Meer vrouwen dan mannen</a:t>
            </a:r>
          </a:p>
          <a:p>
            <a:pPr>
              <a:buFont typeface="Wingdings" panose="05000000000000000000" pitchFamily="2" charset="2"/>
              <a:buChar char="§"/>
            </a:pPr>
            <a:r>
              <a:rPr lang="nl-NL" sz="2800" dirty="0"/>
              <a:t>Grootste groep tussen 20 jaar en 65 jaar</a:t>
            </a:r>
          </a:p>
          <a:p>
            <a:pPr>
              <a:buFont typeface="Wingdings" panose="05000000000000000000" pitchFamily="2" charset="2"/>
              <a:buChar char="§"/>
            </a:pPr>
            <a:r>
              <a:rPr lang="nl-NL" sz="2800" dirty="0"/>
              <a:t>Over </a:t>
            </a:r>
            <a:r>
              <a:rPr lang="nl-NL" sz="2800" dirty="0" err="1"/>
              <a:t>belasters</a:t>
            </a:r>
            <a:endParaRPr lang="nl-NL" sz="2800" dirty="0"/>
          </a:p>
          <a:p>
            <a:pPr>
              <a:buFont typeface="Wingdings" panose="05000000000000000000" pitchFamily="2" charset="2"/>
              <a:buChar char="§"/>
            </a:pPr>
            <a:r>
              <a:rPr lang="nl-NL" sz="2800" dirty="0"/>
              <a:t>Life events in voorgeschiedenis </a:t>
            </a:r>
          </a:p>
          <a:p>
            <a:pPr>
              <a:buFont typeface="Wingdings" panose="05000000000000000000" pitchFamily="2" charset="2"/>
              <a:buChar char="§"/>
            </a:pPr>
            <a:r>
              <a:rPr lang="nl-NL" sz="2800" dirty="0" err="1"/>
              <a:t>Propriocepsis</a:t>
            </a:r>
            <a:r>
              <a:rPr lang="nl-NL" sz="2800" dirty="0"/>
              <a:t> verstoord als basis probleem: secundair vermoeidheid, moeite met dubbeltaken, moeite met organiseren</a:t>
            </a:r>
          </a:p>
          <a:p>
            <a:pPr>
              <a:buFont typeface="Wingdings" panose="05000000000000000000" pitchFamily="2" charset="2"/>
              <a:buChar char="§"/>
            </a:pPr>
            <a:r>
              <a:rPr lang="nl-NL" sz="2800" dirty="0"/>
              <a:t>Emotioneel instabieler</a:t>
            </a:r>
          </a:p>
          <a:p>
            <a:pPr>
              <a:buFont typeface="Wingdings" panose="05000000000000000000" pitchFamily="2" charset="2"/>
              <a:buChar char="§"/>
            </a:pPr>
            <a:r>
              <a:rPr lang="nl-NL" sz="2800" dirty="0"/>
              <a:t>Zwak fysiek evenwicht</a:t>
            </a:r>
          </a:p>
          <a:p>
            <a:endParaRPr lang="nl-NL" dirty="0"/>
          </a:p>
        </p:txBody>
      </p:sp>
    </p:spTree>
    <p:extLst>
      <p:ext uri="{BB962C8B-B14F-4D97-AF65-F5344CB8AC3E}">
        <p14:creationId xmlns:p14="http://schemas.microsoft.com/office/powerpoint/2010/main" val="35534209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3C0FE1-46D5-4432-A844-2094E75E07BB}"/>
              </a:ext>
            </a:extLst>
          </p:cNvPr>
          <p:cNvSpPr>
            <a:spLocks noGrp="1"/>
          </p:cNvSpPr>
          <p:nvPr>
            <p:ph type="title"/>
          </p:nvPr>
        </p:nvSpPr>
        <p:spPr/>
        <p:txBody>
          <a:bodyPr/>
          <a:lstStyle/>
          <a:p>
            <a:r>
              <a:rPr lang="nl-NL" dirty="0"/>
              <a:t>Principes van het ASITT protocol</a:t>
            </a:r>
          </a:p>
        </p:txBody>
      </p:sp>
      <p:sp>
        <p:nvSpPr>
          <p:cNvPr id="3" name="Tijdelijke aanduiding voor inhoud 2">
            <a:extLst>
              <a:ext uri="{FF2B5EF4-FFF2-40B4-BE49-F238E27FC236}">
                <a16:creationId xmlns:a16="http://schemas.microsoft.com/office/drawing/2014/main" id="{64A6518C-019B-4479-8C12-EFF5A74EB7D3}"/>
              </a:ext>
            </a:extLst>
          </p:cNvPr>
          <p:cNvSpPr>
            <a:spLocks noGrp="1"/>
          </p:cNvSpPr>
          <p:nvPr>
            <p:ph idx="1"/>
          </p:nvPr>
        </p:nvSpPr>
        <p:spPr/>
        <p:txBody>
          <a:bodyPr/>
          <a:lstStyle/>
          <a:p>
            <a:pPr>
              <a:buFont typeface="+mj-lt"/>
              <a:buAutoNum type="arabicPeriod"/>
            </a:pPr>
            <a:r>
              <a:rPr lang="nl-NL" sz="2800" dirty="0"/>
              <a:t>Bewust binnen komen van de </a:t>
            </a:r>
            <a:r>
              <a:rPr lang="nl-NL" sz="2800" dirty="0" err="1"/>
              <a:t>propriocepsis</a:t>
            </a:r>
            <a:endParaRPr lang="nl-NL" sz="2800" dirty="0"/>
          </a:p>
          <a:p>
            <a:pPr>
              <a:buFont typeface="+mj-lt"/>
              <a:buAutoNum type="arabicPeriod"/>
            </a:pPr>
            <a:r>
              <a:rPr lang="nl-NL" sz="2800" dirty="0"/>
              <a:t>Dempen van vestibulaire, visuele, tactiele en auditieve </a:t>
            </a:r>
            <a:r>
              <a:rPr lang="nl-NL" sz="2800" dirty="0" err="1"/>
              <a:t>overregistratie</a:t>
            </a:r>
            <a:endParaRPr lang="nl-NL" sz="2800" dirty="0"/>
          </a:p>
          <a:p>
            <a:pPr marL="0" indent="0">
              <a:buNone/>
            </a:pPr>
            <a:endParaRPr lang="nl-NL" sz="2800" dirty="0"/>
          </a:p>
          <a:p>
            <a:pPr marL="0" indent="0">
              <a:buNone/>
            </a:pPr>
            <a:r>
              <a:rPr lang="nl-NL" sz="2800" dirty="0"/>
              <a:t>Om te komen tot gewenning heb je een genormaliseerde proprioceptieve prikkelverwerking nodig.</a:t>
            </a:r>
          </a:p>
          <a:p>
            <a:pPr marL="0" indent="0">
              <a:buNone/>
            </a:pPr>
            <a:endParaRPr lang="nl-NL" sz="2800" dirty="0"/>
          </a:p>
          <a:p>
            <a:pPr marL="0" indent="0">
              <a:buNone/>
            </a:pPr>
            <a:r>
              <a:rPr lang="nl-NL" sz="2800" dirty="0"/>
              <a:t>Dit zijn dé basisprincipes van het ASITT protocol!!!</a:t>
            </a:r>
          </a:p>
          <a:p>
            <a:pPr marL="0" indent="0">
              <a:buNone/>
            </a:pPr>
            <a:endParaRPr lang="nl-NL" dirty="0"/>
          </a:p>
        </p:txBody>
      </p:sp>
    </p:spTree>
    <p:extLst>
      <p:ext uri="{BB962C8B-B14F-4D97-AF65-F5344CB8AC3E}">
        <p14:creationId xmlns:p14="http://schemas.microsoft.com/office/powerpoint/2010/main" val="1879599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28F058-0F34-4104-BEB0-7D191FCC22DB}"/>
              </a:ext>
            </a:extLst>
          </p:cNvPr>
          <p:cNvSpPr>
            <a:spLocks noGrp="1"/>
          </p:cNvSpPr>
          <p:nvPr>
            <p:ph type="title"/>
          </p:nvPr>
        </p:nvSpPr>
        <p:spPr/>
        <p:txBody>
          <a:bodyPr/>
          <a:lstStyle/>
          <a:p>
            <a:r>
              <a:rPr lang="nl-NL" dirty="0"/>
              <a:t>Doel ASITT</a:t>
            </a:r>
          </a:p>
        </p:txBody>
      </p:sp>
      <p:sp>
        <p:nvSpPr>
          <p:cNvPr id="3" name="Tijdelijke aanduiding voor inhoud 2">
            <a:extLst>
              <a:ext uri="{FF2B5EF4-FFF2-40B4-BE49-F238E27FC236}">
                <a16:creationId xmlns:a16="http://schemas.microsoft.com/office/drawing/2014/main" id="{350C1F45-5F2E-42BE-B151-F3D281FE97D6}"/>
              </a:ext>
            </a:extLst>
          </p:cNvPr>
          <p:cNvSpPr>
            <a:spLocks noGrp="1"/>
          </p:cNvSpPr>
          <p:nvPr>
            <p:ph idx="1"/>
          </p:nvPr>
        </p:nvSpPr>
        <p:spPr/>
        <p:txBody>
          <a:bodyPr>
            <a:normAutofit lnSpcReduction="10000"/>
          </a:bodyPr>
          <a:lstStyle/>
          <a:p>
            <a:pPr marL="0" indent="0" algn="l">
              <a:buNone/>
            </a:pPr>
            <a:r>
              <a:rPr lang="nl-NL" sz="3600" dirty="0"/>
              <a:t>Verbeteren van de regulatie van sensorische integratie</a:t>
            </a:r>
          </a:p>
          <a:p>
            <a:pPr marL="0" indent="0" algn="l">
              <a:buNone/>
            </a:pPr>
            <a:endParaRPr lang="nl-NL" sz="3600" dirty="0"/>
          </a:p>
          <a:p>
            <a:pPr marL="342900" indent="-342900" algn="l">
              <a:buFont typeface="Wingdings" panose="05000000000000000000" pitchFamily="2" charset="2"/>
              <a:buChar char="§"/>
            </a:pPr>
            <a:r>
              <a:rPr lang="nl-NL" sz="3600" dirty="0" err="1"/>
              <a:t>Psycho</a:t>
            </a:r>
            <a:r>
              <a:rPr lang="nl-NL" sz="3600" dirty="0"/>
              <a:t> educatie over het proces van sensorische informatieverwerking. </a:t>
            </a:r>
          </a:p>
          <a:p>
            <a:pPr marL="342900" indent="-342900" algn="l">
              <a:buFont typeface="Wingdings" panose="05000000000000000000" pitchFamily="2" charset="2"/>
              <a:buChar char="§"/>
            </a:pPr>
            <a:r>
              <a:rPr lang="nl-NL" sz="3600" dirty="0"/>
              <a:t>Het aanleren van compensatiestrategieën, demptechnieken en gewenningsoefeningen</a:t>
            </a:r>
          </a:p>
          <a:p>
            <a:pPr marL="342900" indent="-342900" algn="l">
              <a:buFont typeface="Wingdings" panose="05000000000000000000" pitchFamily="2" charset="2"/>
              <a:buChar char="§"/>
            </a:pPr>
            <a:r>
              <a:rPr lang="nl-NL" sz="3600" dirty="0" err="1"/>
              <a:t>Patienten</a:t>
            </a:r>
            <a:r>
              <a:rPr lang="nl-NL" sz="3600" dirty="0"/>
              <a:t> ervaren regie over dagelijks handelen</a:t>
            </a:r>
          </a:p>
          <a:p>
            <a:pPr marL="0" indent="0">
              <a:buNone/>
            </a:pPr>
            <a:endParaRPr lang="nl-NL" dirty="0"/>
          </a:p>
        </p:txBody>
      </p:sp>
    </p:spTree>
    <p:extLst>
      <p:ext uri="{BB962C8B-B14F-4D97-AF65-F5344CB8AC3E}">
        <p14:creationId xmlns:p14="http://schemas.microsoft.com/office/powerpoint/2010/main" val="5669654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7BA6F6-03CA-4321-BFD6-AB3556E78CA0}"/>
              </a:ext>
            </a:extLst>
          </p:cNvPr>
          <p:cNvSpPr>
            <a:spLocks noGrp="1"/>
          </p:cNvSpPr>
          <p:nvPr>
            <p:ph type="title"/>
          </p:nvPr>
        </p:nvSpPr>
        <p:spPr/>
        <p:txBody>
          <a:bodyPr/>
          <a:lstStyle/>
          <a:p>
            <a:r>
              <a:rPr lang="nl-NL" dirty="0"/>
              <a:t>Onderdelen ASITT protocol</a:t>
            </a:r>
          </a:p>
        </p:txBody>
      </p:sp>
      <p:sp>
        <p:nvSpPr>
          <p:cNvPr id="3" name="Tijdelijke aanduiding voor inhoud 2">
            <a:extLst>
              <a:ext uri="{FF2B5EF4-FFF2-40B4-BE49-F238E27FC236}">
                <a16:creationId xmlns:a16="http://schemas.microsoft.com/office/drawing/2014/main" id="{78D7997A-1FB3-487D-8D36-19F2988C37A5}"/>
              </a:ext>
            </a:extLst>
          </p:cNvPr>
          <p:cNvSpPr>
            <a:spLocks noGrp="1"/>
          </p:cNvSpPr>
          <p:nvPr>
            <p:ph idx="1"/>
          </p:nvPr>
        </p:nvSpPr>
        <p:spPr/>
        <p:txBody>
          <a:bodyPr>
            <a:normAutofit/>
          </a:bodyPr>
          <a:lstStyle/>
          <a:p>
            <a:pPr>
              <a:buFont typeface="Wingdings" panose="05000000000000000000" pitchFamily="2" charset="2"/>
              <a:buChar char="§"/>
            </a:pPr>
            <a:r>
              <a:rPr lang="nl-NL" sz="3600" dirty="0"/>
              <a:t>Screeningsfase</a:t>
            </a:r>
          </a:p>
          <a:p>
            <a:pPr marL="0" indent="0">
              <a:buNone/>
            </a:pPr>
            <a:endParaRPr lang="nl-NL" sz="3600" dirty="0"/>
          </a:p>
          <a:p>
            <a:pPr>
              <a:buFont typeface="Wingdings" panose="05000000000000000000" pitchFamily="2" charset="2"/>
              <a:buChar char="§"/>
            </a:pPr>
            <a:r>
              <a:rPr lang="nl-NL" sz="3600" dirty="0"/>
              <a:t>Fase 1: compensatie en aanleren dempen.</a:t>
            </a:r>
          </a:p>
          <a:p>
            <a:pPr marL="0" indent="0">
              <a:buNone/>
            </a:pPr>
            <a:r>
              <a:rPr lang="nl-NL" sz="3600" dirty="0"/>
              <a:t>		</a:t>
            </a:r>
          </a:p>
          <a:p>
            <a:pPr>
              <a:buFont typeface="Wingdings" panose="05000000000000000000" pitchFamily="2" charset="2"/>
              <a:buChar char="§"/>
            </a:pPr>
            <a:r>
              <a:rPr lang="nl-NL" sz="3600" dirty="0"/>
              <a:t>Fase 2: gewenning oefenitems</a:t>
            </a:r>
          </a:p>
          <a:p>
            <a:pPr marL="0" indent="0">
              <a:buNone/>
            </a:pPr>
            <a:r>
              <a:rPr lang="nl-NL" sz="3600" dirty="0"/>
              <a:t>		</a:t>
            </a:r>
          </a:p>
          <a:p>
            <a:pPr marL="0" indent="0">
              <a:buNone/>
            </a:pPr>
            <a:endParaRPr lang="nl-NL" sz="3600" dirty="0"/>
          </a:p>
          <a:p>
            <a:pPr marL="0" indent="0">
              <a:buNone/>
            </a:pPr>
            <a:endParaRPr lang="nl-NL" dirty="0"/>
          </a:p>
        </p:txBody>
      </p:sp>
    </p:spTree>
    <p:extLst>
      <p:ext uri="{BB962C8B-B14F-4D97-AF65-F5344CB8AC3E}">
        <p14:creationId xmlns:p14="http://schemas.microsoft.com/office/powerpoint/2010/main" val="38899187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A07D5E-0E5B-4209-9C3E-0723B821317F}"/>
              </a:ext>
            </a:extLst>
          </p:cNvPr>
          <p:cNvSpPr>
            <a:spLocks noGrp="1"/>
          </p:cNvSpPr>
          <p:nvPr>
            <p:ph type="title"/>
          </p:nvPr>
        </p:nvSpPr>
        <p:spPr/>
        <p:txBody>
          <a:bodyPr/>
          <a:lstStyle/>
          <a:p>
            <a:r>
              <a:rPr lang="nl-NL" dirty="0"/>
              <a:t>Overige aandachtspunten</a:t>
            </a:r>
          </a:p>
        </p:txBody>
      </p:sp>
      <p:sp>
        <p:nvSpPr>
          <p:cNvPr id="3" name="Tijdelijke aanduiding voor inhoud 2">
            <a:extLst>
              <a:ext uri="{FF2B5EF4-FFF2-40B4-BE49-F238E27FC236}">
                <a16:creationId xmlns:a16="http://schemas.microsoft.com/office/drawing/2014/main" id="{E166B45A-E80F-4B39-862C-7394E572C286}"/>
              </a:ext>
            </a:extLst>
          </p:cNvPr>
          <p:cNvSpPr>
            <a:spLocks noGrp="1"/>
          </p:cNvSpPr>
          <p:nvPr>
            <p:ph idx="1"/>
          </p:nvPr>
        </p:nvSpPr>
        <p:spPr/>
        <p:txBody>
          <a:bodyPr/>
          <a:lstStyle/>
          <a:p>
            <a:pPr lvl="1">
              <a:buFont typeface="Wingdings" panose="05000000000000000000" pitchFamily="2" charset="2"/>
              <a:buChar char="§"/>
            </a:pPr>
            <a:r>
              <a:rPr lang="nl-NL" sz="3600" dirty="0"/>
              <a:t> Balans belasting belastbaarheid zowel op fysiek     	als op gebied van activiteiten</a:t>
            </a:r>
          </a:p>
          <a:p>
            <a:pPr lvl="1">
              <a:buFont typeface="Wingdings" panose="05000000000000000000" pitchFamily="2" charset="2"/>
              <a:buChar char="§"/>
            </a:pPr>
            <a:r>
              <a:rPr lang="nl-NL" sz="3600" dirty="0"/>
              <a:t> Leren omgaan met de klachten</a:t>
            </a:r>
          </a:p>
          <a:p>
            <a:pPr lvl="1">
              <a:buFont typeface="Wingdings" panose="05000000000000000000" pitchFamily="2" charset="2"/>
              <a:buChar char="§"/>
            </a:pPr>
            <a:r>
              <a:rPr lang="nl-NL" sz="3600" dirty="0"/>
              <a:t> Sensorische Activiteiten Programma</a:t>
            </a:r>
          </a:p>
          <a:p>
            <a:pPr marL="0" indent="0">
              <a:buNone/>
            </a:pPr>
            <a:endParaRPr lang="nl-NL" dirty="0"/>
          </a:p>
        </p:txBody>
      </p:sp>
    </p:spTree>
    <p:extLst>
      <p:ext uri="{BB962C8B-B14F-4D97-AF65-F5344CB8AC3E}">
        <p14:creationId xmlns:p14="http://schemas.microsoft.com/office/powerpoint/2010/main" val="2755829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54F6BF-98B9-4379-A07E-CFF797845AD7}"/>
              </a:ext>
            </a:extLst>
          </p:cNvPr>
          <p:cNvSpPr>
            <a:spLocks noGrp="1"/>
          </p:cNvSpPr>
          <p:nvPr>
            <p:ph type="title"/>
          </p:nvPr>
        </p:nvSpPr>
        <p:spPr/>
        <p:txBody>
          <a:bodyPr/>
          <a:lstStyle/>
          <a:p>
            <a:r>
              <a:rPr lang="nl-NL" dirty="0"/>
              <a:t>Inventariseren SI problematiek</a:t>
            </a:r>
          </a:p>
        </p:txBody>
      </p:sp>
      <p:sp>
        <p:nvSpPr>
          <p:cNvPr id="3" name="Tijdelijke aanduiding voor inhoud 2">
            <a:extLst>
              <a:ext uri="{FF2B5EF4-FFF2-40B4-BE49-F238E27FC236}">
                <a16:creationId xmlns:a16="http://schemas.microsoft.com/office/drawing/2014/main" id="{A592E8F8-4CF4-4CD4-9FA0-391583EC4770}"/>
              </a:ext>
            </a:extLst>
          </p:cNvPr>
          <p:cNvSpPr>
            <a:spLocks noGrp="1"/>
          </p:cNvSpPr>
          <p:nvPr>
            <p:ph idx="1"/>
          </p:nvPr>
        </p:nvSpPr>
        <p:spPr/>
        <p:txBody>
          <a:bodyPr>
            <a:normAutofit fontScale="92500" lnSpcReduction="10000"/>
          </a:bodyPr>
          <a:lstStyle/>
          <a:p>
            <a:pPr>
              <a:buFont typeface="Wingdings" panose="05000000000000000000" pitchFamily="2" charset="2"/>
              <a:buChar char="§"/>
            </a:pPr>
            <a:r>
              <a:rPr lang="nl-NL" dirty="0"/>
              <a:t>O</a:t>
            </a:r>
            <a:r>
              <a:rPr lang="nl-NL" sz="2800" dirty="0"/>
              <a:t>bserveer</a:t>
            </a:r>
          </a:p>
          <a:p>
            <a:pPr>
              <a:buFont typeface="Wingdings" panose="05000000000000000000" pitchFamily="2" charset="2"/>
              <a:buChar char="§"/>
            </a:pPr>
            <a:r>
              <a:rPr lang="nl-NL" sz="2800" dirty="0"/>
              <a:t>Intakeformulier met si vragen</a:t>
            </a:r>
          </a:p>
          <a:p>
            <a:pPr>
              <a:buFont typeface="Wingdings" panose="05000000000000000000" pitchFamily="2" charset="2"/>
              <a:buChar char="§"/>
            </a:pPr>
            <a:r>
              <a:rPr lang="nl-NL" sz="2800" dirty="0"/>
              <a:t>Doorspreken van een (deel van de) dag</a:t>
            </a:r>
          </a:p>
          <a:p>
            <a:pPr>
              <a:buFont typeface="Wingdings" panose="05000000000000000000" pitchFamily="2" charset="2"/>
              <a:buChar char="§"/>
            </a:pPr>
            <a:r>
              <a:rPr lang="nl-NL" sz="2800" dirty="0"/>
              <a:t>Hoe vragen stellen</a:t>
            </a:r>
          </a:p>
          <a:p>
            <a:pPr>
              <a:buFont typeface="Wingdings" panose="05000000000000000000" pitchFamily="2" charset="2"/>
              <a:buChar char="§"/>
            </a:pPr>
            <a:r>
              <a:rPr lang="nl-NL" sz="2800" dirty="0"/>
              <a:t>Doorvragen door middel van open vragen</a:t>
            </a:r>
          </a:p>
          <a:p>
            <a:pPr>
              <a:buFont typeface="Wingdings" panose="05000000000000000000" pitchFamily="2" charset="2"/>
              <a:buChar char="§"/>
            </a:pPr>
            <a:r>
              <a:rPr lang="nl-NL" sz="2800" dirty="0"/>
              <a:t>twee a drie activiteiten tot in detail uitvragen</a:t>
            </a:r>
          </a:p>
          <a:p>
            <a:pPr>
              <a:buFont typeface="Wingdings" panose="05000000000000000000" pitchFamily="2" charset="2"/>
              <a:buChar char="§"/>
            </a:pPr>
            <a:r>
              <a:rPr lang="nl-NL" sz="2800" dirty="0"/>
              <a:t>Onderzoek items: gewicht zakken, borstelen en oogvolgen. </a:t>
            </a:r>
          </a:p>
          <a:p>
            <a:pPr>
              <a:buFont typeface="Wingdings" panose="05000000000000000000" pitchFamily="2" charset="2"/>
              <a:buChar char="§"/>
            </a:pPr>
            <a:r>
              <a:rPr lang="nl-NL" sz="2800" dirty="0"/>
              <a:t>Vragenlijst meegeven om thuis in te laten vullen Adolescent/Adult </a:t>
            </a:r>
            <a:r>
              <a:rPr lang="nl-NL" sz="2800" dirty="0" err="1"/>
              <a:t>Sensory</a:t>
            </a:r>
            <a:r>
              <a:rPr lang="nl-NL" sz="2800" dirty="0"/>
              <a:t> Profile (AASP) (vervolg cursus)</a:t>
            </a:r>
          </a:p>
          <a:p>
            <a:pPr>
              <a:buFont typeface="Wingdings" panose="05000000000000000000" pitchFamily="2" charset="2"/>
              <a:buChar char="§"/>
            </a:pPr>
            <a:r>
              <a:rPr lang="nl-NL" sz="2800" dirty="0"/>
              <a:t>Fixatie </a:t>
            </a:r>
            <a:r>
              <a:rPr lang="nl-NL" sz="2800" dirty="0" err="1"/>
              <a:t>Disparatie</a:t>
            </a:r>
            <a:r>
              <a:rPr lang="nl-NL" sz="2800" dirty="0"/>
              <a:t> vragenlijsten (vervolg cursus)</a:t>
            </a:r>
          </a:p>
          <a:p>
            <a:pPr marL="0" indent="0">
              <a:buNone/>
            </a:pPr>
            <a:endParaRPr lang="nl-NL" dirty="0"/>
          </a:p>
        </p:txBody>
      </p:sp>
    </p:spTree>
    <p:extLst>
      <p:ext uri="{BB962C8B-B14F-4D97-AF65-F5344CB8AC3E}">
        <p14:creationId xmlns:p14="http://schemas.microsoft.com/office/powerpoint/2010/main" val="26412654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B574A8-0EDF-43FA-AA64-D0B50DD065ED}"/>
              </a:ext>
            </a:extLst>
          </p:cNvPr>
          <p:cNvSpPr>
            <a:spLocks noGrp="1"/>
          </p:cNvSpPr>
          <p:nvPr>
            <p:ph type="title"/>
          </p:nvPr>
        </p:nvSpPr>
        <p:spPr/>
        <p:txBody>
          <a:bodyPr/>
          <a:lstStyle/>
          <a:p>
            <a:r>
              <a:rPr lang="nl-NL" dirty="0"/>
              <a:t>Besluitvorming wel/geen SI behandeling</a:t>
            </a:r>
          </a:p>
        </p:txBody>
      </p:sp>
      <p:sp>
        <p:nvSpPr>
          <p:cNvPr id="3" name="Tijdelijke aanduiding voor inhoud 2">
            <a:extLst>
              <a:ext uri="{FF2B5EF4-FFF2-40B4-BE49-F238E27FC236}">
                <a16:creationId xmlns:a16="http://schemas.microsoft.com/office/drawing/2014/main" id="{D580ADE7-579F-4E45-AACB-1D66E909D39A}"/>
              </a:ext>
            </a:extLst>
          </p:cNvPr>
          <p:cNvSpPr>
            <a:spLocks noGrp="1"/>
          </p:cNvSpPr>
          <p:nvPr>
            <p:ph idx="1"/>
          </p:nvPr>
        </p:nvSpPr>
        <p:spPr/>
        <p:txBody>
          <a:bodyPr/>
          <a:lstStyle/>
          <a:p>
            <a:pPr marL="0" indent="0">
              <a:buNone/>
            </a:pPr>
            <a:r>
              <a:rPr lang="nl-NL" sz="2800" dirty="0"/>
              <a:t>Met de uitkomsten van de intake gegevens en het ASITT onderzoek besluit je om wel of niet te starten met fase 1 van het ASITT protocol</a:t>
            </a:r>
          </a:p>
          <a:p>
            <a:pPr marL="0" indent="0">
              <a:buNone/>
            </a:pPr>
            <a:endParaRPr lang="nl-NL" sz="2800" dirty="0"/>
          </a:p>
          <a:p>
            <a:pPr marL="0" indent="0">
              <a:buNone/>
            </a:pPr>
            <a:r>
              <a:rPr lang="nl-NL" sz="2800" dirty="0"/>
              <a:t>Contra indicatie</a:t>
            </a:r>
          </a:p>
          <a:p>
            <a:pPr>
              <a:buFont typeface="Wingdings" panose="05000000000000000000" pitchFamily="2" charset="2"/>
              <a:buChar char="§"/>
            </a:pPr>
            <a:r>
              <a:rPr lang="nl-NL" sz="2800" dirty="0"/>
              <a:t>Letselschade procedure</a:t>
            </a:r>
          </a:p>
          <a:p>
            <a:pPr>
              <a:buFont typeface="Wingdings" panose="05000000000000000000" pitchFamily="2" charset="2"/>
              <a:buChar char="§"/>
            </a:pPr>
            <a:r>
              <a:rPr lang="nl-NL" sz="2800" dirty="0"/>
              <a:t>Te weinig </a:t>
            </a:r>
            <a:r>
              <a:rPr lang="nl-NL" sz="2800" dirty="0" err="1"/>
              <a:t>lijdensdruk</a:t>
            </a:r>
            <a:r>
              <a:rPr lang="nl-NL" sz="2800" dirty="0"/>
              <a:t> of te weinig bereidheid tot verandering</a:t>
            </a:r>
          </a:p>
          <a:p>
            <a:pPr>
              <a:buFont typeface="Wingdings" panose="05000000000000000000" pitchFamily="2" charset="2"/>
              <a:buChar char="§"/>
            </a:pPr>
            <a:r>
              <a:rPr lang="nl-NL" sz="2800" dirty="0"/>
              <a:t>Psychische kwetsbaarheid en psychische problemen</a:t>
            </a:r>
          </a:p>
          <a:p>
            <a:pPr>
              <a:buFont typeface="Wingdings" panose="05000000000000000000" pitchFamily="2" charset="2"/>
              <a:buChar char="§"/>
            </a:pPr>
            <a:r>
              <a:rPr lang="nl-NL" sz="2800" dirty="0"/>
              <a:t>Si problemen staan niet op de voorgrond</a:t>
            </a:r>
          </a:p>
        </p:txBody>
      </p:sp>
    </p:spTree>
    <p:extLst>
      <p:ext uri="{BB962C8B-B14F-4D97-AF65-F5344CB8AC3E}">
        <p14:creationId xmlns:p14="http://schemas.microsoft.com/office/powerpoint/2010/main" val="463603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FC6DA7-E499-453F-A516-B4565D726318}"/>
              </a:ext>
            </a:extLst>
          </p:cNvPr>
          <p:cNvSpPr>
            <a:spLocks noGrp="1"/>
          </p:cNvSpPr>
          <p:nvPr>
            <p:ph type="title"/>
          </p:nvPr>
        </p:nvSpPr>
        <p:spPr/>
        <p:txBody>
          <a:bodyPr>
            <a:normAutofit/>
          </a:bodyPr>
          <a:lstStyle/>
          <a:p>
            <a:r>
              <a:rPr lang="nl-NL" sz="4000" dirty="0">
                <a:latin typeface="+mn-lt"/>
              </a:rPr>
              <a:t>Basiscursus 2 daagse en verdieping 3 daagse samen volledige ASITT scholing</a:t>
            </a:r>
          </a:p>
        </p:txBody>
      </p:sp>
      <p:sp>
        <p:nvSpPr>
          <p:cNvPr id="3" name="Tijdelijke aanduiding voor tekst 2">
            <a:extLst>
              <a:ext uri="{FF2B5EF4-FFF2-40B4-BE49-F238E27FC236}">
                <a16:creationId xmlns:a16="http://schemas.microsoft.com/office/drawing/2014/main" id="{7BDDD991-9FBF-44BC-A407-3BDB171D1D52}"/>
              </a:ext>
            </a:extLst>
          </p:cNvPr>
          <p:cNvSpPr>
            <a:spLocks noGrp="1"/>
          </p:cNvSpPr>
          <p:nvPr>
            <p:ph type="body" idx="1"/>
          </p:nvPr>
        </p:nvSpPr>
        <p:spPr>
          <a:xfrm>
            <a:off x="1498629" y="1681162"/>
            <a:ext cx="4498947" cy="663025"/>
          </a:xfrm>
        </p:spPr>
        <p:txBody>
          <a:bodyPr>
            <a:normAutofit fontScale="85000" lnSpcReduction="20000"/>
          </a:bodyPr>
          <a:lstStyle/>
          <a:p>
            <a:r>
              <a:rPr lang="nl-NL" dirty="0"/>
              <a:t>Basiscursus 2 daagse online </a:t>
            </a:r>
          </a:p>
          <a:p>
            <a:r>
              <a:rPr lang="nl-NL" dirty="0"/>
              <a:t>nov/dec 2021 </a:t>
            </a:r>
          </a:p>
        </p:txBody>
      </p:sp>
      <p:sp>
        <p:nvSpPr>
          <p:cNvPr id="4" name="Tijdelijke aanduiding voor inhoud 3">
            <a:extLst>
              <a:ext uri="{FF2B5EF4-FFF2-40B4-BE49-F238E27FC236}">
                <a16:creationId xmlns:a16="http://schemas.microsoft.com/office/drawing/2014/main" id="{8D9C16BD-3A67-45C4-9CB2-EBAF201E0117}"/>
              </a:ext>
            </a:extLst>
          </p:cNvPr>
          <p:cNvSpPr>
            <a:spLocks noGrp="1"/>
          </p:cNvSpPr>
          <p:nvPr>
            <p:ph sz="half" idx="2"/>
          </p:nvPr>
        </p:nvSpPr>
        <p:spPr>
          <a:xfrm>
            <a:off x="1487425" y="2435629"/>
            <a:ext cx="4510153" cy="4057242"/>
          </a:xfrm>
        </p:spPr>
        <p:txBody>
          <a:bodyPr>
            <a:noAutofit/>
          </a:bodyPr>
          <a:lstStyle/>
          <a:p>
            <a:pPr marL="0" indent="0">
              <a:buNone/>
            </a:pPr>
            <a:r>
              <a:rPr lang="nl-NL" sz="1600" b="0" i="0" dirty="0">
                <a:solidFill>
                  <a:srgbClr val="4A4E57"/>
                </a:solidFill>
                <a:effectLst/>
              </a:rPr>
              <a:t>AANBOD:</a:t>
            </a:r>
          </a:p>
          <a:p>
            <a:pPr>
              <a:buFont typeface="Wingdings" panose="05000000000000000000" pitchFamily="2" charset="2"/>
              <a:buChar char="§"/>
            </a:pPr>
            <a:r>
              <a:rPr lang="nl-NL" sz="1600" b="0" i="0" dirty="0">
                <a:solidFill>
                  <a:srgbClr val="4A4E57"/>
                </a:solidFill>
                <a:effectLst/>
              </a:rPr>
              <a:t>basiskennis en de neurologie voor het ASITT protocol </a:t>
            </a:r>
          </a:p>
          <a:p>
            <a:pPr>
              <a:buFont typeface="Wingdings" panose="05000000000000000000" pitchFamily="2" charset="2"/>
              <a:buChar char="§"/>
            </a:pPr>
            <a:r>
              <a:rPr lang="nl-NL" sz="1600" b="0" i="0" dirty="0">
                <a:solidFill>
                  <a:srgbClr val="4A4E57"/>
                </a:solidFill>
                <a:effectLst/>
              </a:rPr>
              <a:t>leer de patiënten screenen </a:t>
            </a:r>
          </a:p>
          <a:p>
            <a:pPr>
              <a:buFont typeface="Wingdings" panose="05000000000000000000" pitchFamily="2" charset="2"/>
              <a:buChar char="§"/>
            </a:pPr>
            <a:r>
              <a:rPr lang="nl-NL" sz="1600" b="0" i="0" dirty="0">
                <a:solidFill>
                  <a:srgbClr val="4A4E57"/>
                </a:solidFill>
                <a:effectLst/>
              </a:rPr>
              <a:t>compensatie strategieën en demptechnieken worden aangeleerd</a:t>
            </a:r>
          </a:p>
          <a:p>
            <a:pPr marL="0" indent="0">
              <a:buNone/>
            </a:pPr>
            <a:r>
              <a:rPr lang="nl-NL" sz="1600" dirty="0">
                <a:solidFill>
                  <a:srgbClr val="4A4E57"/>
                </a:solidFill>
              </a:rPr>
              <a:t>Na afloop kun je:</a:t>
            </a:r>
          </a:p>
          <a:p>
            <a:pPr>
              <a:buFont typeface="Wingdings" panose="05000000000000000000" pitchFamily="2" charset="2"/>
              <a:buChar char="§"/>
            </a:pPr>
            <a:r>
              <a:rPr lang="nl-NL" sz="1600" b="0" i="0" dirty="0">
                <a:solidFill>
                  <a:srgbClr val="4A4E57"/>
                </a:solidFill>
                <a:effectLst/>
              </a:rPr>
              <a:t>aan de slag in de praktijk met het beter herkennen van sensorische integratie stoornissen bij de verschillende diagnose groepen, het screenen van geschikte patiënten, geven van psycho educatie en het bespreken van compensatie strategieën en aanleren van demptechnieken.</a:t>
            </a:r>
            <a:endParaRPr lang="nl-NL" sz="1600" dirty="0"/>
          </a:p>
        </p:txBody>
      </p:sp>
      <p:sp>
        <p:nvSpPr>
          <p:cNvPr id="5" name="Tijdelijke aanduiding voor tekst 4">
            <a:extLst>
              <a:ext uri="{FF2B5EF4-FFF2-40B4-BE49-F238E27FC236}">
                <a16:creationId xmlns:a16="http://schemas.microsoft.com/office/drawing/2014/main" id="{61B356C8-2719-42D5-ADB3-82BDC8EACD00}"/>
              </a:ext>
            </a:extLst>
          </p:cNvPr>
          <p:cNvSpPr>
            <a:spLocks noGrp="1"/>
          </p:cNvSpPr>
          <p:nvPr>
            <p:ph type="body" sz="quarter" idx="3"/>
          </p:nvPr>
        </p:nvSpPr>
        <p:spPr>
          <a:xfrm>
            <a:off x="6870700" y="1681163"/>
            <a:ext cx="4484688" cy="663026"/>
          </a:xfrm>
        </p:spPr>
        <p:txBody>
          <a:bodyPr>
            <a:normAutofit fontScale="85000" lnSpcReduction="20000"/>
          </a:bodyPr>
          <a:lstStyle/>
          <a:p>
            <a:r>
              <a:rPr lang="nl-NL" dirty="0"/>
              <a:t>Verdieping 3 daagse online </a:t>
            </a:r>
          </a:p>
          <a:p>
            <a:r>
              <a:rPr lang="nl-NL" dirty="0"/>
              <a:t>maart/april 2022</a:t>
            </a:r>
          </a:p>
        </p:txBody>
      </p:sp>
      <p:sp>
        <p:nvSpPr>
          <p:cNvPr id="6" name="Tijdelijke aanduiding voor inhoud 5">
            <a:extLst>
              <a:ext uri="{FF2B5EF4-FFF2-40B4-BE49-F238E27FC236}">
                <a16:creationId xmlns:a16="http://schemas.microsoft.com/office/drawing/2014/main" id="{6A23F34E-D503-4208-8B91-E50DB4B51494}"/>
              </a:ext>
            </a:extLst>
          </p:cNvPr>
          <p:cNvSpPr>
            <a:spLocks noGrp="1"/>
          </p:cNvSpPr>
          <p:nvPr>
            <p:ph sz="quarter" idx="4"/>
          </p:nvPr>
        </p:nvSpPr>
        <p:spPr>
          <a:xfrm>
            <a:off x="6870700" y="2435629"/>
            <a:ext cx="4484688" cy="3754034"/>
          </a:xfrm>
        </p:spPr>
        <p:txBody>
          <a:bodyPr>
            <a:normAutofit/>
          </a:bodyPr>
          <a:lstStyle/>
          <a:p>
            <a:pPr marL="0" indent="0">
              <a:buNone/>
            </a:pPr>
            <a:r>
              <a:rPr lang="nl-NL" sz="1600" dirty="0">
                <a:ea typeface="Calibri" panose="020F0502020204030204" pitchFamily="34" charset="0"/>
              </a:rPr>
              <a:t>AANBOD:</a:t>
            </a:r>
          </a:p>
          <a:p>
            <a:pPr>
              <a:buFont typeface="Wingdings" panose="05000000000000000000" pitchFamily="2" charset="2"/>
              <a:buChar char="§"/>
            </a:pPr>
            <a:r>
              <a:rPr lang="nl-NL" sz="1600" dirty="0">
                <a:effectLst/>
                <a:ea typeface="Calibri" panose="020F0502020204030204" pitchFamily="34" charset="0"/>
              </a:rPr>
              <a:t>Verdere verdieping van de basiskennis</a:t>
            </a:r>
          </a:p>
          <a:p>
            <a:pPr>
              <a:buFont typeface="Wingdings" panose="05000000000000000000" pitchFamily="2" charset="2"/>
              <a:buChar char="§"/>
            </a:pPr>
            <a:r>
              <a:rPr lang="nl-NL" sz="1600" dirty="0">
                <a:effectLst/>
                <a:ea typeface="Calibri" panose="020F0502020204030204" pitchFamily="34" charset="0"/>
              </a:rPr>
              <a:t>uitgebreide intake + onderzoek items</a:t>
            </a:r>
          </a:p>
          <a:p>
            <a:pPr>
              <a:buFont typeface="Wingdings" panose="05000000000000000000" pitchFamily="2" charset="2"/>
              <a:buChar char="§"/>
            </a:pPr>
            <a:r>
              <a:rPr lang="nl-NL" sz="1600" dirty="0">
                <a:effectLst/>
                <a:ea typeface="Calibri" panose="020F0502020204030204" pitchFamily="34" charset="0"/>
              </a:rPr>
              <a:t>Demptechnieken +</a:t>
            </a:r>
            <a:r>
              <a:rPr lang="nl-NL" sz="1600" dirty="0" err="1">
                <a:effectLst/>
                <a:ea typeface="Calibri" panose="020F0502020204030204" pitchFamily="34" charset="0"/>
              </a:rPr>
              <a:t>ngewenningsoefeningen</a:t>
            </a:r>
            <a:endParaRPr lang="nl-NL" sz="1600" dirty="0">
              <a:effectLst/>
              <a:ea typeface="Calibri" panose="020F0502020204030204" pitchFamily="34" charset="0"/>
            </a:endParaRPr>
          </a:p>
          <a:p>
            <a:pPr>
              <a:buFont typeface="Wingdings" panose="05000000000000000000" pitchFamily="2" charset="2"/>
              <a:buChar char="§"/>
            </a:pPr>
            <a:r>
              <a:rPr lang="nl-NL" sz="1600" dirty="0">
                <a:effectLst/>
                <a:ea typeface="Calibri" panose="020F0502020204030204" pitchFamily="34" charset="0"/>
              </a:rPr>
              <a:t>bijzondere varianten / tussenstappen</a:t>
            </a:r>
          </a:p>
          <a:p>
            <a:pPr>
              <a:buFont typeface="Wingdings" panose="05000000000000000000" pitchFamily="2" charset="2"/>
              <a:buChar char="§"/>
            </a:pPr>
            <a:r>
              <a:rPr lang="nl-NL" sz="1600" dirty="0">
                <a:effectLst/>
                <a:ea typeface="Calibri" panose="020F0502020204030204" pitchFamily="34" charset="0"/>
              </a:rPr>
              <a:t>complexe casuïstiek</a:t>
            </a:r>
          </a:p>
          <a:p>
            <a:pPr>
              <a:buFont typeface="Wingdings" panose="05000000000000000000" pitchFamily="2" charset="2"/>
              <a:buChar char="§"/>
            </a:pPr>
            <a:r>
              <a:rPr lang="nl-NL" sz="1600" dirty="0">
                <a:effectLst/>
                <a:ea typeface="Calibri" panose="020F0502020204030204" pitchFamily="34" charset="0"/>
              </a:rPr>
              <a:t>implementatie protocol op de werkplek</a:t>
            </a:r>
          </a:p>
          <a:p>
            <a:pPr marL="0" indent="0">
              <a:buNone/>
            </a:pPr>
            <a:r>
              <a:rPr lang="nl-NL" sz="1600" dirty="0">
                <a:effectLst/>
                <a:ea typeface="Calibri" panose="020F0502020204030204" pitchFamily="34" charset="0"/>
              </a:rPr>
              <a:t>Na afloop kun je:</a:t>
            </a:r>
          </a:p>
          <a:p>
            <a:pPr>
              <a:buFont typeface="Wingdings" panose="05000000000000000000" pitchFamily="2" charset="2"/>
              <a:buChar char="§"/>
            </a:pPr>
            <a:r>
              <a:rPr lang="nl-NL" sz="1600" dirty="0">
                <a:ea typeface="Calibri" panose="020F0502020204030204" pitchFamily="34" charset="0"/>
              </a:rPr>
              <a:t>Als ASITT therapeut aan de slag met het ASITT protocol met de verschillende diagnosegroepen.</a:t>
            </a:r>
            <a:endParaRPr lang="nl-NL" sz="1600" dirty="0">
              <a:effectLst/>
              <a:ea typeface="Calibri" panose="020F0502020204030204" pitchFamily="34" charset="0"/>
            </a:endParaRPr>
          </a:p>
          <a:p>
            <a:pPr>
              <a:buFont typeface="Wingdings" panose="05000000000000000000" pitchFamily="2" charset="2"/>
              <a:buChar char="§"/>
            </a:pPr>
            <a:endParaRPr lang="nl-NL" sz="1700" dirty="0">
              <a:effectLst/>
              <a:ea typeface="Calibri" panose="020F0502020204030204" pitchFamily="34" charset="0"/>
            </a:endParaRPr>
          </a:p>
          <a:p>
            <a:endParaRPr lang="nl-NL" dirty="0"/>
          </a:p>
        </p:txBody>
      </p:sp>
    </p:spTree>
    <p:extLst>
      <p:ext uri="{BB962C8B-B14F-4D97-AF65-F5344CB8AC3E}">
        <p14:creationId xmlns:p14="http://schemas.microsoft.com/office/powerpoint/2010/main" val="37434691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E0E5D5-17B2-4FE5-9B1C-EA8F0BAAFDE6}"/>
              </a:ext>
            </a:extLst>
          </p:cNvPr>
          <p:cNvSpPr>
            <a:spLocks noGrp="1"/>
          </p:cNvSpPr>
          <p:nvPr>
            <p:ph type="title"/>
          </p:nvPr>
        </p:nvSpPr>
        <p:spPr/>
        <p:txBody>
          <a:bodyPr/>
          <a:lstStyle/>
          <a:p>
            <a:r>
              <a:rPr lang="nl-NL" dirty="0"/>
              <a:t>Indeling behandelcategorie</a:t>
            </a:r>
          </a:p>
        </p:txBody>
      </p:sp>
      <p:sp>
        <p:nvSpPr>
          <p:cNvPr id="3" name="Tijdelijke aanduiding voor inhoud 2">
            <a:extLst>
              <a:ext uri="{FF2B5EF4-FFF2-40B4-BE49-F238E27FC236}">
                <a16:creationId xmlns:a16="http://schemas.microsoft.com/office/drawing/2014/main" id="{7E5A4D54-797C-4605-90C2-7E0BCE69E69F}"/>
              </a:ext>
            </a:extLst>
          </p:cNvPr>
          <p:cNvSpPr>
            <a:spLocks noGrp="1"/>
          </p:cNvSpPr>
          <p:nvPr>
            <p:ph idx="1"/>
          </p:nvPr>
        </p:nvSpPr>
        <p:spPr/>
        <p:txBody>
          <a:bodyPr/>
          <a:lstStyle/>
          <a:p>
            <a:pPr>
              <a:buFont typeface="Wingdings" panose="05000000000000000000" pitchFamily="2" charset="2"/>
              <a:buChar char="§"/>
            </a:pPr>
            <a:r>
              <a:rPr lang="nl-NL" sz="2800" dirty="0"/>
              <a:t>Categorie 1: weinig </a:t>
            </a:r>
            <a:r>
              <a:rPr lang="nl-NL" sz="2800" dirty="0" err="1"/>
              <a:t>s.i</a:t>
            </a:r>
            <a:r>
              <a:rPr lang="nl-NL" sz="2800" dirty="0"/>
              <a:t>. stoornissen, participatie in werk en gezin is aangepast mogelijk</a:t>
            </a:r>
          </a:p>
          <a:p>
            <a:pPr marL="0" indent="0">
              <a:buNone/>
            </a:pPr>
            <a:endParaRPr lang="nl-NL" sz="2800" dirty="0"/>
          </a:p>
          <a:p>
            <a:pPr>
              <a:buFont typeface="Wingdings" panose="05000000000000000000" pitchFamily="2" charset="2"/>
              <a:buChar char="§"/>
            </a:pPr>
            <a:r>
              <a:rPr lang="nl-NL" sz="2800" dirty="0"/>
              <a:t>Categorie 2: redelijk veel </a:t>
            </a:r>
            <a:r>
              <a:rPr lang="nl-NL" sz="2800" dirty="0" err="1"/>
              <a:t>s.i</a:t>
            </a:r>
            <a:r>
              <a:rPr lang="nl-NL" sz="2800" dirty="0"/>
              <a:t>. stoornissen, zodanig dat participatie in werk en gezin veel klachten geeft.</a:t>
            </a:r>
          </a:p>
          <a:p>
            <a:pPr marL="0" indent="0">
              <a:buNone/>
            </a:pPr>
            <a:endParaRPr lang="nl-NL" sz="2800" dirty="0"/>
          </a:p>
          <a:p>
            <a:pPr>
              <a:buFont typeface="Wingdings" panose="05000000000000000000" pitchFamily="2" charset="2"/>
              <a:buChar char="§"/>
            </a:pPr>
            <a:r>
              <a:rPr lang="nl-NL" sz="2800" dirty="0"/>
              <a:t>Categorie 3: veel </a:t>
            </a:r>
            <a:r>
              <a:rPr lang="nl-NL" sz="2800" dirty="0" err="1"/>
              <a:t>s.i</a:t>
            </a:r>
            <a:r>
              <a:rPr lang="nl-NL" sz="2800" dirty="0"/>
              <a:t>. stoornissen, zodat participeren in werk en gezin een duidelijk ander leef ritme laat zien</a:t>
            </a:r>
          </a:p>
          <a:p>
            <a:pPr marL="0" indent="0">
              <a:buNone/>
            </a:pPr>
            <a:endParaRPr lang="nl-NL" dirty="0"/>
          </a:p>
        </p:txBody>
      </p:sp>
    </p:spTree>
    <p:extLst>
      <p:ext uri="{BB962C8B-B14F-4D97-AF65-F5344CB8AC3E}">
        <p14:creationId xmlns:p14="http://schemas.microsoft.com/office/powerpoint/2010/main" val="5400170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AC8808-3D0A-474A-8D73-AD3150486DAB}"/>
              </a:ext>
            </a:extLst>
          </p:cNvPr>
          <p:cNvSpPr>
            <a:spLocks noGrp="1"/>
          </p:cNvSpPr>
          <p:nvPr>
            <p:ph type="title"/>
          </p:nvPr>
        </p:nvSpPr>
        <p:spPr/>
        <p:txBody>
          <a:bodyPr/>
          <a:lstStyle/>
          <a:p>
            <a:r>
              <a:rPr lang="nl-NL" dirty="0"/>
              <a:t>Behandelteam</a:t>
            </a:r>
          </a:p>
        </p:txBody>
      </p:sp>
      <p:sp>
        <p:nvSpPr>
          <p:cNvPr id="3" name="Tijdelijke aanduiding voor inhoud 2">
            <a:extLst>
              <a:ext uri="{FF2B5EF4-FFF2-40B4-BE49-F238E27FC236}">
                <a16:creationId xmlns:a16="http://schemas.microsoft.com/office/drawing/2014/main" id="{7628C212-4770-4A01-B1ED-8F732B9D5CF7}"/>
              </a:ext>
            </a:extLst>
          </p:cNvPr>
          <p:cNvSpPr>
            <a:spLocks noGrp="1"/>
          </p:cNvSpPr>
          <p:nvPr>
            <p:ph idx="1"/>
          </p:nvPr>
        </p:nvSpPr>
        <p:spPr/>
        <p:txBody>
          <a:bodyPr/>
          <a:lstStyle/>
          <a:p>
            <a:pPr>
              <a:buFont typeface="Wingdings" panose="05000000000000000000" pitchFamily="2" charset="2"/>
              <a:buChar char="§"/>
            </a:pPr>
            <a:r>
              <a:rPr lang="nl-NL" sz="2800" dirty="0"/>
              <a:t>Revalidatiearts</a:t>
            </a:r>
          </a:p>
          <a:p>
            <a:pPr>
              <a:buFont typeface="Wingdings" panose="05000000000000000000" pitchFamily="2" charset="2"/>
              <a:buChar char="§"/>
            </a:pPr>
            <a:r>
              <a:rPr lang="nl-NL" sz="2800" dirty="0"/>
              <a:t>Ergotherapie</a:t>
            </a:r>
          </a:p>
          <a:p>
            <a:pPr>
              <a:buFont typeface="Wingdings" panose="05000000000000000000" pitchFamily="2" charset="2"/>
              <a:buChar char="§"/>
            </a:pPr>
            <a:r>
              <a:rPr lang="nl-NL" sz="2800" dirty="0"/>
              <a:t>Fysiotherapie</a:t>
            </a:r>
          </a:p>
          <a:p>
            <a:pPr>
              <a:buFont typeface="Wingdings" panose="05000000000000000000" pitchFamily="2" charset="2"/>
              <a:buChar char="§"/>
            </a:pPr>
            <a:r>
              <a:rPr lang="nl-NL" sz="2800" dirty="0"/>
              <a:t>Psycholoog</a:t>
            </a:r>
          </a:p>
          <a:p>
            <a:pPr>
              <a:buFont typeface="Wingdings" panose="05000000000000000000" pitchFamily="2" charset="2"/>
              <a:buChar char="§"/>
            </a:pPr>
            <a:r>
              <a:rPr lang="nl-NL" sz="2800" dirty="0"/>
              <a:t>Maatschappelijk werk</a:t>
            </a:r>
          </a:p>
          <a:p>
            <a:pPr marL="0" indent="0">
              <a:buNone/>
            </a:pPr>
            <a:endParaRPr lang="nl-NL" dirty="0"/>
          </a:p>
        </p:txBody>
      </p:sp>
    </p:spTree>
    <p:extLst>
      <p:ext uri="{BB962C8B-B14F-4D97-AF65-F5344CB8AC3E}">
        <p14:creationId xmlns:p14="http://schemas.microsoft.com/office/powerpoint/2010/main" val="317673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0EDD5EF-2A83-4FE2-B024-64806839DDD7}"/>
              </a:ext>
            </a:extLst>
          </p:cNvPr>
          <p:cNvSpPr>
            <a:spLocks noGrp="1"/>
          </p:cNvSpPr>
          <p:nvPr>
            <p:ph idx="1"/>
          </p:nvPr>
        </p:nvSpPr>
        <p:spPr/>
        <p:txBody>
          <a:bodyPr>
            <a:normAutofit/>
          </a:bodyPr>
          <a:lstStyle/>
          <a:p>
            <a:pPr marL="0" indent="0" algn="ctr">
              <a:buNone/>
            </a:pPr>
            <a:endParaRPr lang="nl-NL" sz="8000" dirty="0"/>
          </a:p>
          <a:p>
            <a:pPr marL="0" indent="0" algn="ctr">
              <a:buNone/>
            </a:pPr>
            <a:r>
              <a:rPr lang="nl-NL" sz="8000" dirty="0"/>
              <a:t>Vragen?</a:t>
            </a:r>
          </a:p>
        </p:txBody>
      </p:sp>
    </p:spTree>
    <p:extLst>
      <p:ext uri="{BB962C8B-B14F-4D97-AF65-F5344CB8AC3E}">
        <p14:creationId xmlns:p14="http://schemas.microsoft.com/office/powerpoint/2010/main" val="19659101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33E597-DEC8-4B0B-AECF-9D26837C2BFC}"/>
              </a:ext>
            </a:extLst>
          </p:cNvPr>
          <p:cNvSpPr>
            <a:spLocks noGrp="1"/>
          </p:cNvSpPr>
          <p:nvPr>
            <p:ph type="title"/>
          </p:nvPr>
        </p:nvSpPr>
        <p:spPr/>
        <p:txBody>
          <a:bodyPr/>
          <a:lstStyle/>
          <a:p>
            <a:r>
              <a:rPr lang="nl-NL" b="1" dirty="0"/>
              <a:t>ASITT en de  onderliggende neurologie </a:t>
            </a:r>
          </a:p>
        </p:txBody>
      </p:sp>
      <p:sp>
        <p:nvSpPr>
          <p:cNvPr id="3" name="Tijdelijke aanduiding voor inhoud 2">
            <a:extLst>
              <a:ext uri="{FF2B5EF4-FFF2-40B4-BE49-F238E27FC236}">
                <a16:creationId xmlns:a16="http://schemas.microsoft.com/office/drawing/2014/main" id="{86FB2ECE-06CC-4025-A606-434E5EFAD088}"/>
              </a:ext>
            </a:extLst>
          </p:cNvPr>
          <p:cNvSpPr>
            <a:spLocks noGrp="1"/>
          </p:cNvSpPr>
          <p:nvPr>
            <p:ph idx="1"/>
          </p:nvPr>
        </p:nvSpPr>
        <p:spPr/>
        <p:txBody>
          <a:bodyPr>
            <a:normAutofit/>
          </a:bodyPr>
          <a:lstStyle/>
          <a:p>
            <a:pPr marL="914377" lvl="2" indent="0">
              <a:buNone/>
            </a:pPr>
            <a:r>
              <a:rPr lang="nl-NL" sz="4000" dirty="0"/>
              <a:t>										</a:t>
            </a:r>
          </a:p>
          <a:p>
            <a:pPr marL="914377" lvl="2" indent="0">
              <a:buNone/>
            </a:pPr>
            <a:r>
              <a:rPr lang="nl-NL" sz="4000" dirty="0"/>
              <a:t>Vragen over de online neurologie les?</a:t>
            </a:r>
          </a:p>
        </p:txBody>
      </p:sp>
    </p:spTree>
    <p:extLst>
      <p:ext uri="{BB962C8B-B14F-4D97-AF65-F5344CB8AC3E}">
        <p14:creationId xmlns:p14="http://schemas.microsoft.com/office/powerpoint/2010/main" val="26449567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B1D18D-42A3-41FF-BA99-46B272F3EA7D}"/>
              </a:ext>
            </a:extLst>
          </p:cNvPr>
          <p:cNvSpPr>
            <a:spLocks noGrp="1"/>
          </p:cNvSpPr>
          <p:nvPr>
            <p:ph type="title"/>
          </p:nvPr>
        </p:nvSpPr>
        <p:spPr>
          <a:xfrm>
            <a:off x="1576401" y="365129"/>
            <a:ext cx="9777401" cy="4788762"/>
          </a:xfrm>
        </p:spPr>
        <p:txBody>
          <a:bodyPr/>
          <a:lstStyle/>
          <a:p>
            <a:r>
              <a:rPr lang="nl-NL" b="1" dirty="0"/>
              <a:t>			OEFEN CASUS</a:t>
            </a:r>
          </a:p>
        </p:txBody>
      </p:sp>
      <p:sp>
        <p:nvSpPr>
          <p:cNvPr id="3" name="Tijdelijke aanduiding voor inhoud 2">
            <a:extLst>
              <a:ext uri="{FF2B5EF4-FFF2-40B4-BE49-F238E27FC236}">
                <a16:creationId xmlns:a16="http://schemas.microsoft.com/office/drawing/2014/main" id="{8F6C9699-446F-434E-B88C-13F3D6D924DA}"/>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14870636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51F9E2B2-3A30-4CC1-B2D5-D6A9C7B7E112}"/>
              </a:ext>
            </a:extLst>
          </p:cNvPr>
          <p:cNvPicPr>
            <a:picLocks noChangeAspect="1"/>
          </p:cNvPicPr>
          <p:nvPr/>
        </p:nvPicPr>
        <p:blipFill>
          <a:blip r:embed="rId2"/>
          <a:stretch>
            <a:fillRect/>
          </a:stretch>
        </p:blipFill>
        <p:spPr>
          <a:xfrm>
            <a:off x="1649730" y="609600"/>
            <a:ext cx="8892540" cy="5638800"/>
          </a:xfrm>
          <a:prstGeom prst="rect">
            <a:avLst/>
          </a:prstGeom>
        </p:spPr>
      </p:pic>
    </p:spTree>
    <p:extLst>
      <p:ext uri="{BB962C8B-B14F-4D97-AF65-F5344CB8AC3E}">
        <p14:creationId xmlns:p14="http://schemas.microsoft.com/office/powerpoint/2010/main" val="12228887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C3FE78-EB5D-4B35-BC45-3CDFAA14DFFB}"/>
              </a:ext>
            </a:extLst>
          </p:cNvPr>
          <p:cNvSpPr>
            <a:spLocks noGrp="1"/>
          </p:cNvSpPr>
          <p:nvPr>
            <p:ph type="title"/>
          </p:nvPr>
        </p:nvSpPr>
        <p:spPr>
          <a:xfrm>
            <a:off x="1828800" y="365129"/>
            <a:ext cx="9525002" cy="5270900"/>
          </a:xfrm>
        </p:spPr>
        <p:txBody>
          <a:bodyPr>
            <a:noAutofit/>
          </a:bodyPr>
          <a:lstStyle/>
          <a:p>
            <a:r>
              <a:rPr lang="nl-NL" sz="3600" dirty="0">
                <a:latin typeface="+mn-lt"/>
              </a:rPr>
              <a:t>Video van prof. Kingma:</a:t>
            </a:r>
            <a:br>
              <a:rPr lang="nl-NL" sz="3600" dirty="0">
                <a:latin typeface="+mn-lt"/>
              </a:rPr>
            </a:br>
            <a:r>
              <a:rPr lang="nl-NL" sz="3600" dirty="0">
                <a:latin typeface="+mn-lt"/>
              </a:rPr>
              <a:t>Waarom het evenwichtsorgaan het leven van miljoenen mensen verpest.</a:t>
            </a:r>
          </a:p>
        </p:txBody>
      </p:sp>
    </p:spTree>
    <p:extLst>
      <p:ext uri="{BB962C8B-B14F-4D97-AF65-F5344CB8AC3E}">
        <p14:creationId xmlns:p14="http://schemas.microsoft.com/office/powerpoint/2010/main" val="36340547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94776A94-AA3D-44AE-BC92-39653ACD7BAD}"/>
              </a:ext>
            </a:extLst>
          </p:cNvPr>
          <p:cNvPicPr>
            <a:picLocks noChangeAspect="1"/>
          </p:cNvPicPr>
          <p:nvPr/>
        </p:nvPicPr>
        <p:blipFill rotWithShape="1">
          <a:blip r:embed="rId4">
            <a:extLst>
              <a:ext uri="{28A0092B-C50C-407E-A947-70E740481C1C}">
                <a14:useLocalDpi xmlns:a14="http://schemas.microsoft.com/office/drawing/2010/main" val="0"/>
              </a:ext>
            </a:extLst>
          </a:blip>
          <a:srcRect l="39524" t="27568" r="25747" b="49802"/>
          <a:stretch/>
        </p:blipFill>
        <p:spPr>
          <a:xfrm>
            <a:off x="0" y="809247"/>
            <a:ext cx="1506061" cy="1387955"/>
          </a:xfrm>
          <a:prstGeom prst="rect">
            <a:avLst/>
          </a:prstGeom>
          <a:gradFill>
            <a:gsLst>
              <a:gs pos="23000">
                <a:schemeClr val="bg1"/>
              </a:gs>
              <a:gs pos="68000">
                <a:srgbClr val="21FF85"/>
              </a:gs>
              <a:gs pos="100000">
                <a:srgbClr val="00B050"/>
              </a:gs>
            </a:gsLst>
            <a:path path="circle">
              <a:fillToRect l="50000" t="130000" r="50000" b="-30000"/>
            </a:path>
          </a:gradFill>
          <a:ln>
            <a:noFill/>
          </a:ln>
        </p:spPr>
      </p:pic>
      <p:sp>
        <p:nvSpPr>
          <p:cNvPr id="3" name="Tekstvak 2">
            <a:extLst>
              <a:ext uri="{FF2B5EF4-FFF2-40B4-BE49-F238E27FC236}">
                <a16:creationId xmlns:a16="http://schemas.microsoft.com/office/drawing/2014/main" id="{D4C11CFF-7689-48CC-B0C3-52B773E3ED84}"/>
              </a:ext>
            </a:extLst>
          </p:cNvPr>
          <p:cNvSpPr txBox="1"/>
          <p:nvPr/>
        </p:nvSpPr>
        <p:spPr>
          <a:xfrm>
            <a:off x="215215" y="2091129"/>
            <a:ext cx="400110" cy="3750569"/>
          </a:xfrm>
          <a:prstGeom prst="rect">
            <a:avLst/>
          </a:prstGeom>
          <a:noFill/>
        </p:spPr>
        <p:txBody>
          <a:bodyPr vert="vert270" wrap="square" rtlCol="0">
            <a:spAutoFit/>
          </a:bodyPr>
          <a:lstStyle/>
          <a:p>
            <a:r>
              <a:rPr lang="nl-NL" sz="1400" dirty="0">
                <a:solidFill>
                  <a:schemeClr val="accent5">
                    <a:lumMod val="50000"/>
                  </a:schemeClr>
                </a:solidFill>
              </a:rPr>
              <a:t>Sensorische Integratie</a:t>
            </a:r>
            <a:r>
              <a:rPr lang="nl-NL" sz="1400" baseline="0" dirty="0">
                <a:solidFill>
                  <a:schemeClr val="accent5">
                    <a:lumMod val="50000"/>
                  </a:schemeClr>
                </a:solidFill>
              </a:rPr>
              <a:t> bij volwassenen (ASITT)</a:t>
            </a:r>
            <a:endParaRPr lang="nl-NL" sz="1400" dirty="0">
              <a:solidFill>
                <a:schemeClr val="accent5">
                  <a:lumMod val="50000"/>
                </a:schemeClr>
              </a:solidFill>
            </a:endParaRPr>
          </a:p>
        </p:txBody>
      </p:sp>
      <p:sp>
        <p:nvSpPr>
          <p:cNvPr id="4" name="Rechthoek 3">
            <a:extLst>
              <a:ext uri="{FF2B5EF4-FFF2-40B4-BE49-F238E27FC236}">
                <a16:creationId xmlns:a16="http://schemas.microsoft.com/office/drawing/2014/main" id="{13AC358E-8F6D-4EA4-8292-B077C0A30D12}"/>
              </a:ext>
            </a:extLst>
          </p:cNvPr>
          <p:cNvSpPr/>
          <p:nvPr/>
        </p:nvSpPr>
        <p:spPr>
          <a:xfrm>
            <a:off x="678425" y="13014"/>
            <a:ext cx="57351" cy="6844985"/>
          </a:xfrm>
          <a:prstGeom prst="rect">
            <a:avLst/>
          </a:prstGeom>
          <a:solidFill>
            <a:srgbClr val="00B0F0"/>
          </a:solidFill>
          <a:ln>
            <a:solidFill>
              <a:srgbClr val="81D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al 5">
            <a:extLst>
              <a:ext uri="{FF2B5EF4-FFF2-40B4-BE49-F238E27FC236}">
                <a16:creationId xmlns:a16="http://schemas.microsoft.com/office/drawing/2014/main" id="{5ECFB305-0518-49D9-8771-DD73A4AB7A91}"/>
              </a:ext>
            </a:extLst>
          </p:cNvPr>
          <p:cNvSpPr/>
          <p:nvPr/>
        </p:nvSpPr>
        <p:spPr>
          <a:xfrm>
            <a:off x="735776" y="1373812"/>
            <a:ext cx="661328" cy="654798"/>
          </a:xfrm>
          <a:prstGeom prst="ellipse">
            <a:avLst/>
          </a:prstGeom>
          <a:noFill/>
          <a:ln w="28575">
            <a:gradFill>
              <a:gsLst>
                <a:gs pos="15000">
                  <a:schemeClr val="accent5">
                    <a:lumMod val="75000"/>
                  </a:schemeClr>
                </a:gs>
                <a:gs pos="44000">
                  <a:srgbClr val="00B0F0"/>
                </a:gs>
                <a:gs pos="72000">
                  <a:srgbClr val="00B0F0"/>
                </a:gs>
                <a:gs pos="100000">
                  <a:srgbClr val="00B0F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Ovaal 6">
            <a:extLst>
              <a:ext uri="{FF2B5EF4-FFF2-40B4-BE49-F238E27FC236}">
                <a16:creationId xmlns:a16="http://schemas.microsoft.com/office/drawing/2014/main" id="{B8994E39-C213-4CA2-895A-C29ABCD37B22}"/>
              </a:ext>
            </a:extLst>
          </p:cNvPr>
          <p:cNvSpPr/>
          <p:nvPr/>
        </p:nvSpPr>
        <p:spPr>
          <a:xfrm>
            <a:off x="70338" y="849854"/>
            <a:ext cx="1306286" cy="1306742"/>
          </a:xfrm>
          <a:prstGeom prst="ellipse">
            <a:avLst/>
          </a:prstGeom>
          <a:noFill/>
          <a:ln w="28575">
            <a:gradFill>
              <a:gsLst>
                <a:gs pos="16000">
                  <a:srgbClr val="00B0F0"/>
                </a:gs>
                <a:gs pos="47000">
                  <a:schemeClr val="accent5">
                    <a:lumMod val="75000"/>
                  </a:schemeClr>
                </a:gs>
                <a:gs pos="73000">
                  <a:schemeClr val="accent5">
                    <a:lumMod val="75000"/>
                  </a:schemeClr>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Afbeelding 13">
            <a:extLst>
              <a:ext uri="{FF2B5EF4-FFF2-40B4-BE49-F238E27FC236}">
                <a16:creationId xmlns:a16="http://schemas.microsoft.com/office/drawing/2014/main" id="{A91B34C6-A112-4469-93A1-936245848270}"/>
              </a:ext>
            </a:extLst>
          </p:cNvPr>
          <p:cNvPicPr>
            <a:picLocks noChangeAspect="1"/>
          </p:cNvPicPr>
          <p:nvPr/>
        </p:nvPicPr>
        <p:blipFill>
          <a:blip r:embed="rId5"/>
          <a:stretch>
            <a:fillRect/>
          </a:stretch>
        </p:blipFill>
        <p:spPr>
          <a:xfrm>
            <a:off x="2584406" y="97824"/>
            <a:ext cx="6870787" cy="1603387"/>
          </a:xfrm>
          <a:prstGeom prst="rect">
            <a:avLst/>
          </a:prstGeom>
        </p:spPr>
      </p:pic>
      <p:pic>
        <p:nvPicPr>
          <p:cNvPr id="15" name="Afbeelding 14">
            <a:extLst>
              <a:ext uri="{FF2B5EF4-FFF2-40B4-BE49-F238E27FC236}">
                <a16:creationId xmlns:a16="http://schemas.microsoft.com/office/drawing/2014/main" id="{617D7F30-1E51-4F9E-9067-3C80BED16684}"/>
              </a:ext>
            </a:extLst>
          </p:cNvPr>
          <p:cNvPicPr>
            <a:picLocks noChangeAspect="1"/>
          </p:cNvPicPr>
          <p:nvPr/>
        </p:nvPicPr>
        <p:blipFill>
          <a:blip r:embed="rId6"/>
          <a:stretch>
            <a:fillRect/>
          </a:stretch>
        </p:blipFill>
        <p:spPr>
          <a:xfrm>
            <a:off x="3095626" y="1373812"/>
            <a:ext cx="5343524" cy="4894709"/>
          </a:xfrm>
          <a:prstGeom prst="rect">
            <a:avLst/>
          </a:prstGeom>
        </p:spPr>
      </p:pic>
      <p:sp>
        <p:nvSpPr>
          <p:cNvPr id="17" name="Tijdelijke aanduiding voor voettekst 16">
            <a:extLst>
              <a:ext uri="{FF2B5EF4-FFF2-40B4-BE49-F238E27FC236}">
                <a16:creationId xmlns:a16="http://schemas.microsoft.com/office/drawing/2014/main" id="{2F86BFAD-0A47-4AE0-AA63-831026DFDCB4}"/>
              </a:ext>
            </a:extLst>
          </p:cNvPr>
          <p:cNvSpPr txBox="1">
            <a:spLocks noGrp="1"/>
          </p:cNvSpPr>
          <p:nvPr>
            <p:ph type="ftr" sz="quarter" idx="11"/>
          </p:nvPr>
        </p:nvSpPr>
        <p:spPr>
          <a:xfrm>
            <a:off x="798876" y="6354247"/>
            <a:ext cx="2391999" cy="369332"/>
          </a:xfrm>
          <a:prstGeom prst="rect">
            <a:avLst/>
          </a:prstGeom>
          <a:noFill/>
        </p:spPr>
        <p:txBody>
          <a:bodyPr wrap="square">
            <a:spAutoFit/>
          </a:bodyPr>
          <a:lstStyle/>
          <a:p>
            <a:r>
              <a:rPr lang="nl-NL" sz="1800" dirty="0">
                <a:solidFill>
                  <a:srgbClr val="0070C0"/>
                </a:solidFill>
              </a:rPr>
              <a:t>Post HBO cursus 2021</a:t>
            </a:r>
            <a:endParaRPr lang="nl-NL" dirty="0"/>
          </a:p>
        </p:txBody>
      </p:sp>
      <p:pic>
        <p:nvPicPr>
          <p:cNvPr id="20" name="Audio 19">
            <a:hlinkClick r:id="" action="ppaction://media"/>
            <a:extLst>
              <a:ext uri="{FF2B5EF4-FFF2-40B4-BE49-F238E27FC236}">
                <a16:creationId xmlns:a16="http://schemas.microsoft.com/office/drawing/2014/main" id="{351373C8-D8E7-47A2-916D-283D525E9E7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19702068"/>
      </p:ext>
    </p:extLst>
  </p:cSld>
  <p:clrMapOvr>
    <a:masterClrMapping/>
  </p:clrMapOvr>
  <mc:AlternateContent xmlns:mc="http://schemas.openxmlformats.org/markup-compatibility/2006" xmlns:p14="http://schemas.microsoft.com/office/powerpoint/2010/main">
    <mc:Choice Requires="p14">
      <p:transition spd="slow" p14:dur="2000" advTm="31138"/>
    </mc:Choice>
    <mc:Fallback xmlns="">
      <p:transition spd="slow" advTm="311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94776A94-AA3D-44AE-BC92-39653ACD7BAD}"/>
              </a:ext>
            </a:extLst>
          </p:cNvPr>
          <p:cNvPicPr>
            <a:picLocks noChangeAspect="1"/>
          </p:cNvPicPr>
          <p:nvPr/>
        </p:nvPicPr>
        <p:blipFill rotWithShape="1">
          <a:blip r:embed="rId4">
            <a:extLst>
              <a:ext uri="{28A0092B-C50C-407E-A947-70E740481C1C}">
                <a14:useLocalDpi xmlns:a14="http://schemas.microsoft.com/office/drawing/2010/main" val="0"/>
              </a:ext>
            </a:extLst>
          </a:blip>
          <a:srcRect l="39524" t="27568" r="25747" b="49802"/>
          <a:stretch/>
        </p:blipFill>
        <p:spPr>
          <a:xfrm>
            <a:off x="0" y="809247"/>
            <a:ext cx="1506061" cy="1387955"/>
          </a:xfrm>
          <a:prstGeom prst="rect">
            <a:avLst/>
          </a:prstGeom>
          <a:gradFill>
            <a:gsLst>
              <a:gs pos="23000">
                <a:schemeClr val="bg1"/>
              </a:gs>
              <a:gs pos="68000">
                <a:srgbClr val="21FF85"/>
              </a:gs>
              <a:gs pos="100000">
                <a:srgbClr val="00B050"/>
              </a:gs>
            </a:gsLst>
            <a:path path="circle">
              <a:fillToRect l="50000" t="130000" r="50000" b="-30000"/>
            </a:path>
          </a:gradFill>
          <a:ln>
            <a:noFill/>
          </a:ln>
        </p:spPr>
      </p:pic>
      <p:sp>
        <p:nvSpPr>
          <p:cNvPr id="3" name="Tekstvak 2">
            <a:extLst>
              <a:ext uri="{FF2B5EF4-FFF2-40B4-BE49-F238E27FC236}">
                <a16:creationId xmlns:a16="http://schemas.microsoft.com/office/drawing/2014/main" id="{D4C11CFF-7689-48CC-B0C3-52B773E3ED84}"/>
              </a:ext>
            </a:extLst>
          </p:cNvPr>
          <p:cNvSpPr txBox="1"/>
          <p:nvPr/>
        </p:nvSpPr>
        <p:spPr>
          <a:xfrm>
            <a:off x="215215" y="2091129"/>
            <a:ext cx="400110" cy="3750569"/>
          </a:xfrm>
          <a:prstGeom prst="rect">
            <a:avLst/>
          </a:prstGeom>
          <a:noFill/>
        </p:spPr>
        <p:txBody>
          <a:bodyPr vert="vert270" wrap="square" rtlCol="0">
            <a:spAutoFit/>
          </a:bodyPr>
          <a:lstStyle/>
          <a:p>
            <a:r>
              <a:rPr lang="nl-NL" sz="1400" dirty="0">
                <a:solidFill>
                  <a:schemeClr val="accent5">
                    <a:lumMod val="50000"/>
                  </a:schemeClr>
                </a:solidFill>
              </a:rPr>
              <a:t>Sensorische Integratie</a:t>
            </a:r>
            <a:r>
              <a:rPr lang="nl-NL" sz="1400" baseline="0" dirty="0">
                <a:solidFill>
                  <a:schemeClr val="accent5">
                    <a:lumMod val="50000"/>
                  </a:schemeClr>
                </a:solidFill>
              </a:rPr>
              <a:t> bij volwassenen (ASITT)</a:t>
            </a:r>
            <a:endParaRPr lang="nl-NL" sz="1400" dirty="0">
              <a:solidFill>
                <a:schemeClr val="accent5">
                  <a:lumMod val="50000"/>
                </a:schemeClr>
              </a:solidFill>
            </a:endParaRPr>
          </a:p>
        </p:txBody>
      </p:sp>
      <p:sp>
        <p:nvSpPr>
          <p:cNvPr id="4" name="Rechthoek 3">
            <a:extLst>
              <a:ext uri="{FF2B5EF4-FFF2-40B4-BE49-F238E27FC236}">
                <a16:creationId xmlns:a16="http://schemas.microsoft.com/office/drawing/2014/main" id="{13AC358E-8F6D-4EA4-8292-B077C0A30D12}"/>
              </a:ext>
            </a:extLst>
          </p:cNvPr>
          <p:cNvSpPr/>
          <p:nvPr/>
        </p:nvSpPr>
        <p:spPr>
          <a:xfrm>
            <a:off x="678425" y="13014"/>
            <a:ext cx="57351" cy="6844985"/>
          </a:xfrm>
          <a:prstGeom prst="rect">
            <a:avLst/>
          </a:prstGeom>
          <a:solidFill>
            <a:srgbClr val="00B0F0"/>
          </a:solidFill>
          <a:ln>
            <a:solidFill>
              <a:srgbClr val="81D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al 5">
            <a:extLst>
              <a:ext uri="{FF2B5EF4-FFF2-40B4-BE49-F238E27FC236}">
                <a16:creationId xmlns:a16="http://schemas.microsoft.com/office/drawing/2014/main" id="{5ECFB305-0518-49D9-8771-DD73A4AB7A91}"/>
              </a:ext>
            </a:extLst>
          </p:cNvPr>
          <p:cNvSpPr/>
          <p:nvPr/>
        </p:nvSpPr>
        <p:spPr>
          <a:xfrm>
            <a:off x="735776" y="1373812"/>
            <a:ext cx="661328" cy="654798"/>
          </a:xfrm>
          <a:prstGeom prst="ellipse">
            <a:avLst/>
          </a:prstGeom>
          <a:noFill/>
          <a:ln w="28575">
            <a:gradFill>
              <a:gsLst>
                <a:gs pos="15000">
                  <a:schemeClr val="accent5">
                    <a:lumMod val="75000"/>
                  </a:schemeClr>
                </a:gs>
                <a:gs pos="44000">
                  <a:srgbClr val="00B0F0"/>
                </a:gs>
                <a:gs pos="72000">
                  <a:srgbClr val="00B0F0"/>
                </a:gs>
                <a:gs pos="100000">
                  <a:srgbClr val="00B0F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Ovaal 6">
            <a:extLst>
              <a:ext uri="{FF2B5EF4-FFF2-40B4-BE49-F238E27FC236}">
                <a16:creationId xmlns:a16="http://schemas.microsoft.com/office/drawing/2014/main" id="{B8994E39-C213-4CA2-895A-C29ABCD37B22}"/>
              </a:ext>
            </a:extLst>
          </p:cNvPr>
          <p:cNvSpPr/>
          <p:nvPr/>
        </p:nvSpPr>
        <p:spPr>
          <a:xfrm>
            <a:off x="70338" y="849854"/>
            <a:ext cx="1306286" cy="1306742"/>
          </a:xfrm>
          <a:prstGeom prst="ellipse">
            <a:avLst/>
          </a:prstGeom>
          <a:noFill/>
          <a:ln w="28575">
            <a:gradFill>
              <a:gsLst>
                <a:gs pos="16000">
                  <a:srgbClr val="00B0F0"/>
                </a:gs>
                <a:gs pos="47000">
                  <a:schemeClr val="accent5">
                    <a:lumMod val="75000"/>
                  </a:schemeClr>
                </a:gs>
                <a:gs pos="73000">
                  <a:schemeClr val="accent5">
                    <a:lumMod val="75000"/>
                  </a:schemeClr>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DF6D468D-FB38-4B73-80B9-8FFD7BCCD741}"/>
              </a:ext>
            </a:extLst>
          </p:cNvPr>
          <p:cNvSpPr txBox="1"/>
          <p:nvPr/>
        </p:nvSpPr>
        <p:spPr>
          <a:xfrm>
            <a:off x="1114425" y="6268521"/>
            <a:ext cx="6115050" cy="369332"/>
          </a:xfrm>
          <a:prstGeom prst="rect">
            <a:avLst/>
          </a:prstGeom>
          <a:noFill/>
        </p:spPr>
        <p:txBody>
          <a:bodyPr wrap="square">
            <a:spAutoFit/>
          </a:bodyPr>
          <a:lstStyle/>
          <a:p>
            <a:r>
              <a:rPr lang="nl-NL" sz="1800" dirty="0">
                <a:solidFill>
                  <a:srgbClr val="0070C0"/>
                </a:solidFill>
              </a:rPr>
              <a:t>Post HBO cursus 2021</a:t>
            </a:r>
            <a:endParaRPr lang="nl-NL" dirty="0"/>
          </a:p>
        </p:txBody>
      </p:sp>
      <p:pic>
        <p:nvPicPr>
          <p:cNvPr id="8" name="Afbeelding 7">
            <a:extLst>
              <a:ext uri="{FF2B5EF4-FFF2-40B4-BE49-F238E27FC236}">
                <a16:creationId xmlns:a16="http://schemas.microsoft.com/office/drawing/2014/main" id="{34846060-0099-4850-A49B-BEE7515DF8FD}"/>
              </a:ext>
            </a:extLst>
          </p:cNvPr>
          <p:cNvPicPr>
            <a:picLocks noChangeAspect="1"/>
          </p:cNvPicPr>
          <p:nvPr/>
        </p:nvPicPr>
        <p:blipFill>
          <a:blip r:embed="rId5"/>
          <a:stretch>
            <a:fillRect/>
          </a:stretch>
        </p:blipFill>
        <p:spPr>
          <a:xfrm>
            <a:off x="4815729" y="2541955"/>
            <a:ext cx="2560542" cy="1774090"/>
          </a:xfrm>
          <a:prstGeom prst="rect">
            <a:avLst/>
          </a:prstGeom>
        </p:spPr>
      </p:pic>
      <p:pic>
        <p:nvPicPr>
          <p:cNvPr id="13" name="Audio 12">
            <a:hlinkClick r:id="" action="ppaction://media"/>
            <a:extLst>
              <a:ext uri="{FF2B5EF4-FFF2-40B4-BE49-F238E27FC236}">
                <a16:creationId xmlns:a16="http://schemas.microsoft.com/office/drawing/2014/main" id="{D290F613-07CF-432A-A9D2-02DA336AB9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08355331"/>
      </p:ext>
    </p:extLst>
  </p:cSld>
  <p:clrMapOvr>
    <a:masterClrMapping/>
  </p:clrMapOvr>
  <mc:AlternateContent xmlns:mc="http://schemas.openxmlformats.org/markup-compatibility/2006" xmlns:p14="http://schemas.microsoft.com/office/powerpoint/2010/main">
    <mc:Choice Requires="p14">
      <p:transition spd="slow" p14:dur="2000" advTm="127222"/>
    </mc:Choice>
    <mc:Fallback xmlns="">
      <p:transition spd="slow" advTm="127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94776A94-AA3D-44AE-BC92-39653ACD7BAD}"/>
              </a:ext>
            </a:extLst>
          </p:cNvPr>
          <p:cNvPicPr>
            <a:picLocks noChangeAspect="1"/>
          </p:cNvPicPr>
          <p:nvPr/>
        </p:nvPicPr>
        <p:blipFill rotWithShape="1">
          <a:blip r:embed="rId4">
            <a:extLst>
              <a:ext uri="{28A0092B-C50C-407E-A947-70E740481C1C}">
                <a14:useLocalDpi xmlns:a14="http://schemas.microsoft.com/office/drawing/2010/main" val="0"/>
              </a:ext>
            </a:extLst>
          </a:blip>
          <a:srcRect l="39524" t="27568" r="25747" b="49802"/>
          <a:stretch/>
        </p:blipFill>
        <p:spPr>
          <a:xfrm>
            <a:off x="0" y="809247"/>
            <a:ext cx="1506061" cy="1387955"/>
          </a:xfrm>
          <a:prstGeom prst="rect">
            <a:avLst/>
          </a:prstGeom>
          <a:gradFill>
            <a:gsLst>
              <a:gs pos="23000">
                <a:schemeClr val="bg1"/>
              </a:gs>
              <a:gs pos="68000">
                <a:srgbClr val="21FF85"/>
              </a:gs>
              <a:gs pos="100000">
                <a:srgbClr val="00B050"/>
              </a:gs>
            </a:gsLst>
            <a:path path="circle">
              <a:fillToRect l="50000" t="130000" r="50000" b="-30000"/>
            </a:path>
          </a:gradFill>
          <a:ln>
            <a:noFill/>
          </a:ln>
        </p:spPr>
      </p:pic>
      <p:sp>
        <p:nvSpPr>
          <p:cNvPr id="3" name="Tekstvak 2">
            <a:extLst>
              <a:ext uri="{FF2B5EF4-FFF2-40B4-BE49-F238E27FC236}">
                <a16:creationId xmlns:a16="http://schemas.microsoft.com/office/drawing/2014/main" id="{D4C11CFF-7689-48CC-B0C3-52B773E3ED84}"/>
              </a:ext>
            </a:extLst>
          </p:cNvPr>
          <p:cNvSpPr txBox="1"/>
          <p:nvPr/>
        </p:nvSpPr>
        <p:spPr>
          <a:xfrm>
            <a:off x="215215" y="2091129"/>
            <a:ext cx="400110" cy="3750569"/>
          </a:xfrm>
          <a:prstGeom prst="rect">
            <a:avLst/>
          </a:prstGeom>
          <a:noFill/>
        </p:spPr>
        <p:txBody>
          <a:bodyPr vert="vert270" wrap="square" rtlCol="0">
            <a:spAutoFit/>
          </a:bodyPr>
          <a:lstStyle/>
          <a:p>
            <a:r>
              <a:rPr lang="nl-NL" sz="1400" dirty="0">
                <a:solidFill>
                  <a:schemeClr val="accent5">
                    <a:lumMod val="50000"/>
                  </a:schemeClr>
                </a:solidFill>
              </a:rPr>
              <a:t>Sensorische Integratie</a:t>
            </a:r>
            <a:r>
              <a:rPr lang="nl-NL" sz="1400" baseline="0" dirty="0">
                <a:solidFill>
                  <a:schemeClr val="accent5">
                    <a:lumMod val="50000"/>
                  </a:schemeClr>
                </a:solidFill>
              </a:rPr>
              <a:t> bij volwassenen (ASITT)</a:t>
            </a:r>
            <a:endParaRPr lang="nl-NL" sz="1400" dirty="0">
              <a:solidFill>
                <a:schemeClr val="accent5">
                  <a:lumMod val="50000"/>
                </a:schemeClr>
              </a:solidFill>
            </a:endParaRPr>
          </a:p>
        </p:txBody>
      </p:sp>
      <p:sp>
        <p:nvSpPr>
          <p:cNvPr id="4" name="Rechthoek 3">
            <a:extLst>
              <a:ext uri="{FF2B5EF4-FFF2-40B4-BE49-F238E27FC236}">
                <a16:creationId xmlns:a16="http://schemas.microsoft.com/office/drawing/2014/main" id="{13AC358E-8F6D-4EA4-8292-B077C0A30D12}"/>
              </a:ext>
            </a:extLst>
          </p:cNvPr>
          <p:cNvSpPr/>
          <p:nvPr/>
        </p:nvSpPr>
        <p:spPr>
          <a:xfrm>
            <a:off x="678425" y="13014"/>
            <a:ext cx="57351" cy="6844985"/>
          </a:xfrm>
          <a:prstGeom prst="rect">
            <a:avLst/>
          </a:prstGeom>
          <a:solidFill>
            <a:srgbClr val="00B0F0"/>
          </a:solidFill>
          <a:ln>
            <a:solidFill>
              <a:srgbClr val="81D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al 5">
            <a:extLst>
              <a:ext uri="{FF2B5EF4-FFF2-40B4-BE49-F238E27FC236}">
                <a16:creationId xmlns:a16="http://schemas.microsoft.com/office/drawing/2014/main" id="{5ECFB305-0518-49D9-8771-DD73A4AB7A91}"/>
              </a:ext>
            </a:extLst>
          </p:cNvPr>
          <p:cNvSpPr/>
          <p:nvPr/>
        </p:nvSpPr>
        <p:spPr>
          <a:xfrm>
            <a:off x="735776" y="1373812"/>
            <a:ext cx="661328" cy="654798"/>
          </a:xfrm>
          <a:prstGeom prst="ellipse">
            <a:avLst/>
          </a:prstGeom>
          <a:noFill/>
          <a:ln w="28575">
            <a:gradFill>
              <a:gsLst>
                <a:gs pos="15000">
                  <a:schemeClr val="accent5">
                    <a:lumMod val="75000"/>
                  </a:schemeClr>
                </a:gs>
                <a:gs pos="44000">
                  <a:srgbClr val="00B0F0"/>
                </a:gs>
                <a:gs pos="72000">
                  <a:srgbClr val="00B0F0"/>
                </a:gs>
                <a:gs pos="100000">
                  <a:srgbClr val="00B0F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Ovaal 6">
            <a:extLst>
              <a:ext uri="{FF2B5EF4-FFF2-40B4-BE49-F238E27FC236}">
                <a16:creationId xmlns:a16="http://schemas.microsoft.com/office/drawing/2014/main" id="{B8994E39-C213-4CA2-895A-C29ABCD37B22}"/>
              </a:ext>
            </a:extLst>
          </p:cNvPr>
          <p:cNvSpPr/>
          <p:nvPr/>
        </p:nvSpPr>
        <p:spPr>
          <a:xfrm>
            <a:off x="70338" y="849854"/>
            <a:ext cx="1306286" cy="1306742"/>
          </a:xfrm>
          <a:prstGeom prst="ellipse">
            <a:avLst/>
          </a:prstGeom>
          <a:noFill/>
          <a:ln w="28575">
            <a:gradFill>
              <a:gsLst>
                <a:gs pos="16000">
                  <a:srgbClr val="00B0F0"/>
                </a:gs>
                <a:gs pos="47000">
                  <a:schemeClr val="accent5">
                    <a:lumMod val="75000"/>
                  </a:schemeClr>
                </a:gs>
                <a:gs pos="73000">
                  <a:schemeClr val="accent5">
                    <a:lumMod val="75000"/>
                  </a:schemeClr>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DF6D468D-FB38-4B73-80B9-8FFD7BCCD741}"/>
              </a:ext>
            </a:extLst>
          </p:cNvPr>
          <p:cNvSpPr txBox="1"/>
          <p:nvPr/>
        </p:nvSpPr>
        <p:spPr>
          <a:xfrm>
            <a:off x="1085850" y="6268521"/>
            <a:ext cx="6115050" cy="369332"/>
          </a:xfrm>
          <a:prstGeom prst="rect">
            <a:avLst/>
          </a:prstGeom>
          <a:noFill/>
        </p:spPr>
        <p:txBody>
          <a:bodyPr wrap="square">
            <a:spAutoFit/>
          </a:bodyPr>
          <a:lstStyle/>
          <a:p>
            <a:r>
              <a:rPr lang="nl-NL" sz="1800" dirty="0">
                <a:solidFill>
                  <a:srgbClr val="0070C0"/>
                </a:solidFill>
              </a:rPr>
              <a:t>Post HBO cursus 2021</a:t>
            </a:r>
            <a:endParaRPr lang="nl-NL" dirty="0"/>
          </a:p>
        </p:txBody>
      </p:sp>
      <p:pic>
        <p:nvPicPr>
          <p:cNvPr id="8" name="Afbeelding 7">
            <a:extLst>
              <a:ext uri="{FF2B5EF4-FFF2-40B4-BE49-F238E27FC236}">
                <a16:creationId xmlns:a16="http://schemas.microsoft.com/office/drawing/2014/main" id="{9F815188-63D0-45A4-A33A-33B3787E1CF6}"/>
              </a:ext>
            </a:extLst>
          </p:cNvPr>
          <p:cNvPicPr>
            <a:picLocks noChangeAspect="1"/>
          </p:cNvPicPr>
          <p:nvPr/>
        </p:nvPicPr>
        <p:blipFill>
          <a:blip r:embed="rId5"/>
          <a:stretch>
            <a:fillRect/>
          </a:stretch>
        </p:blipFill>
        <p:spPr>
          <a:xfrm>
            <a:off x="5212003" y="2810202"/>
            <a:ext cx="1767993" cy="1237595"/>
          </a:xfrm>
          <a:prstGeom prst="rect">
            <a:avLst/>
          </a:prstGeom>
        </p:spPr>
      </p:pic>
      <p:pic>
        <p:nvPicPr>
          <p:cNvPr id="11" name="Audio 10">
            <a:hlinkClick r:id="" action="ppaction://media"/>
            <a:extLst>
              <a:ext uri="{FF2B5EF4-FFF2-40B4-BE49-F238E27FC236}">
                <a16:creationId xmlns:a16="http://schemas.microsoft.com/office/drawing/2014/main" id="{A3335A9E-4CE8-4AD8-B1E9-B6C85C37D4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688395"/>
      </p:ext>
    </p:extLst>
  </p:cSld>
  <p:clrMapOvr>
    <a:masterClrMapping/>
  </p:clrMapOvr>
  <mc:AlternateContent xmlns:mc="http://schemas.openxmlformats.org/markup-compatibility/2006" xmlns:p14="http://schemas.microsoft.com/office/powerpoint/2010/main">
    <mc:Choice Requires="p14">
      <p:transition spd="slow" p14:dur="2000" advTm="226883"/>
    </mc:Choice>
    <mc:Fallback xmlns="">
      <p:transition spd="slow" advTm="2268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3DC36CE-9732-47A7-824C-CAEB85CB1A2B}"/>
              </a:ext>
            </a:extLst>
          </p:cNvPr>
          <p:cNvPicPr>
            <a:picLocks noChangeAspect="1"/>
          </p:cNvPicPr>
          <p:nvPr/>
        </p:nvPicPr>
        <p:blipFill>
          <a:blip r:embed="rId2"/>
          <a:stretch>
            <a:fillRect/>
          </a:stretch>
        </p:blipFill>
        <p:spPr>
          <a:xfrm>
            <a:off x="3545840" y="386080"/>
            <a:ext cx="4469207" cy="6187440"/>
          </a:xfrm>
          <a:prstGeom prst="rect">
            <a:avLst/>
          </a:prstGeom>
        </p:spPr>
      </p:pic>
    </p:spTree>
    <p:extLst>
      <p:ext uri="{BB962C8B-B14F-4D97-AF65-F5344CB8AC3E}">
        <p14:creationId xmlns:p14="http://schemas.microsoft.com/office/powerpoint/2010/main" val="9215300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94776A94-AA3D-44AE-BC92-39653ACD7BAD}"/>
              </a:ext>
            </a:extLst>
          </p:cNvPr>
          <p:cNvPicPr>
            <a:picLocks noChangeAspect="1"/>
          </p:cNvPicPr>
          <p:nvPr/>
        </p:nvPicPr>
        <p:blipFill rotWithShape="1">
          <a:blip r:embed="rId2">
            <a:extLst>
              <a:ext uri="{28A0092B-C50C-407E-A947-70E740481C1C}">
                <a14:useLocalDpi xmlns:a14="http://schemas.microsoft.com/office/drawing/2010/main" val="0"/>
              </a:ext>
            </a:extLst>
          </a:blip>
          <a:srcRect l="39524" t="27568" r="25747" b="49802"/>
          <a:stretch/>
        </p:blipFill>
        <p:spPr>
          <a:xfrm>
            <a:off x="0" y="809247"/>
            <a:ext cx="1506061" cy="1387955"/>
          </a:xfrm>
          <a:prstGeom prst="rect">
            <a:avLst/>
          </a:prstGeom>
          <a:gradFill>
            <a:gsLst>
              <a:gs pos="23000">
                <a:schemeClr val="bg1"/>
              </a:gs>
              <a:gs pos="68000">
                <a:srgbClr val="21FF85"/>
              </a:gs>
              <a:gs pos="100000">
                <a:srgbClr val="00B050"/>
              </a:gs>
            </a:gsLst>
            <a:path path="circle">
              <a:fillToRect l="50000" t="130000" r="50000" b="-30000"/>
            </a:path>
          </a:gradFill>
          <a:ln>
            <a:noFill/>
          </a:ln>
        </p:spPr>
      </p:pic>
      <p:sp>
        <p:nvSpPr>
          <p:cNvPr id="3" name="Tekstvak 2">
            <a:extLst>
              <a:ext uri="{FF2B5EF4-FFF2-40B4-BE49-F238E27FC236}">
                <a16:creationId xmlns:a16="http://schemas.microsoft.com/office/drawing/2014/main" id="{D4C11CFF-7689-48CC-B0C3-52B773E3ED84}"/>
              </a:ext>
            </a:extLst>
          </p:cNvPr>
          <p:cNvSpPr txBox="1"/>
          <p:nvPr/>
        </p:nvSpPr>
        <p:spPr>
          <a:xfrm>
            <a:off x="215215" y="2091129"/>
            <a:ext cx="400110" cy="3750569"/>
          </a:xfrm>
          <a:prstGeom prst="rect">
            <a:avLst/>
          </a:prstGeom>
          <a:noFill/>
        </p:spPr>
        <p:txBody>
          <a:bodyPr vert="vert270" wrap="square" rtlCol="0">
            <a:spAutoFit/>
          </a:bodyPr>
          <a:lstStyle/>
          <a:p>
            <a:r>
              <a:rPr lang="nl-NL" sz="1400" dirty="0">
                <a:solidFill>
                  <a:schemeClr val="accent5">
                    <a:lumMod val="50000"/>
                  </a:schemeClr>
                </a:solidFill>
              </a:rPr>
              <a:t>Sensorische Integratie</a:t>
            </a:r>
            <a:r>
              <a:rPr lang="nl-NL" sz="1400" baseline="0" dirty="0">
                <a:solidFill>
                  <a:schemeClr val="accent5">
                    <a:lumMod val="50000"/>
                  </a:schemeClr>
                </a:solidFill>
              </a:rPr>
              <a:t> bij volwassenen (ASITT)</a:t>
            </a:r>
            <a:endParaRPr lang="nl-NL" sz="1400" dirty="0">
              <a:solidFill>
                <a:schemeClr val="accent5">
                  <a:lumMod val="50000"/>
                </a:schemeClr>
              </a:solidFill>
            </a:endParaRPr>
          </a:p>
        </p:txBody>
      </p:sp>
      <p:sp>
        <p:nvSpPr>
          <p:cNvPr id="4" name="Rechthoek 3">
            <a:extLst>
              <a:ext uri="{FF2B5EF4-FFF2-40B4-BE49-F238E27FC236}">
                <a16:creationId xmlns:a16="http://schemas.microsoft.com/office/drawing/2014/main" id="{13AC358E-8F6D-4EA4-8292-B077C0A30D12}"/>
              </a:ext>
            </a:extLst>
          </p:cNvPr>
          <p:cNvSpPr/>
          <p:nvPr/>
        </p:nvSpPr>
        <p:spPr>
          <a:xfrm>
            <a:off x="678425" y="13014"/>
            <a:ext cx="57351" cy="6844985"/>
          </a:xfrm>
          <a:prstGeom prst="rect">
            <a:avLst/>
          </a:prstGeom>
          <a:solidFill>
            <a:srgbClr val="00B0F0"/>
          </a:solidFill>
          <a:ln>
            <a:solidFill>
              <a:srgbClr val="81D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al 5">
            <a:extLst>
              <a:ext uri="{FF2B5EF4-FFF2-40B4-BE49-F238E27FC236}">
                <a16:creationId xmlns:a16="http://schemas.microsoft.com/office/drawing/2014/main" id="{5ECFB305-0518-49D9-8771-DD73A4AB7A91}"/>
              </a:ext>
            </a:extLst>
          </p:cNvPr>
          <p:cNvSpPr/>
          <p:nvPr/>
        </p:nvSpPr>
        <p:spPr>
          <a:xfrm>
            <a:off x="735776" y="1373812"/>
            <a:ext cx="661328" cy="654798"/>
          </a:xfrm>
          <a:prstGeom prst="ellipse">
            <a:avLst/>
          </a:prstGeom>
          <a:noFill/>
          <a:ln w="28575">
            <a:gradFill>
              <a:gsLst>
                <a:gs pos="15000">
                  <a:schemeClr val="accent5">
                    <a:lumMod val="75000"/>
                  </a:schemeClr>
                </a:gs>
                <a:gs pos="44000">
                  <a:srgbClr val="00B0F0"/>
                </a:gs>
                <a:gs pos="72000">
                  <a:srgbClr val="00B0F0"/>
                </a:gs>
                <a:gs pos="100000">
                  <a:srgbClr val="00B0F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Ovaal 6">
            <a:extLst>
              <a:ext uri="{FF2B5EF4-FFF2-40B4-BE49-F238E27FC236}">
                <a16:creationId xmlns:a16="http://schemas.microsoft.com/office/drawing/2014/main" id="{B8994E39-C213-4CA2-895A-C29ABCD37B22}"/>
              </a:ext>
            </a:extLst>
          </p:cNvPr>
          <p:cNvSpPr/>
          <p:nvPr/>
        </p:nvSpPr>
        <p:spPr>
          <a:xfrm>
            <a:off x="70338" y="849854"/>
            <a:ext cx="1306286" cy="1306742"/>
          </a:xfrm>
          <a:prstGeom prst="ellipse">
            <a:avLst/>
          </a:prstGeom>
          <a:noFill/>
          <a:ln w="28575">
            <a:gradFill>
              <a:gsLst>
                <a:gs pos="16000">
                  <a:srgbClr val="00B0F0"/>
                </a:gs>
                <a:gs pos="47000">
                  <a:schemeClr val="accent5">
                    <a:lumMod val="75000"/>
                  </a:schemeClr>
                </a:gs>
                <a:gs pos="73000">
                  <a:schemeClr val="accent5">
                    <a:lumMod val="75000"/>
                  </a:schemeClr>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DF6D468D-FB38-4B73-80B9-8FFD7BCCD741}"/>
              </a:ext>
            </a:extLst>
          </p:cNvPr>
          <p:cNvSpPr txBox="1"/>
          <p:nvPr/>
        </p:nvSpPr>
        <p:spPr>
          <a:xfrm>
            <a:off x="1114425" y="6268521"/>
            <a:ext cx="6115050" cy="369332"/>
          </a:xfrm>
          <a:prstGeom prst="rect">
            <a:avLst/>
          </a:prstGeom>
          <a:noFill/>
        </p:spPr>
        <p:txBody>
          <a:bodyPr wrap="square">
            <a:spAutoFit/>
          </a:bodyPr>
          <a:lstStyle/>
          <a:p>
            <a:r>
              <a:rPr lang="nl-NL" sz="1800" dirty="0">
                <a:solidFill>
                  <a:srgbClr val="0070C0"/>
                </a:solidFill>
              </a:rPr>
              <a:t>Post HBO cursus 2021</a:t>
            </a:r>
            <a:endParaRPr lang="nl-NL" dirty="0"/>
          </a:p>
        </p:txBody>
      </p:sp>
      <p:pic>
        <p:nvPicPr>
          <p:cNvPr id="11" name="Afbeelding 10">
            <a:extLst>
              <a:ext uri="{FF2B5EF4-FFF2-40B4-BE49-F238E27FC236}">
                <a16:creationId xmlns:a16="http://schemas.microsoft.com/office/drawing/2014/main" id="{2C9E84F4-22C7-4C66-AF46-02B034619C12}"/>
              </a:ext>
            </a:extLst>
          </p:cNvPr>
          <p:cNvPicPr>
            <a:picLocks noChangeAspect="1"/>
          </p:cNvPicPr>
          <p:nvPr/>
        </p:nvPicPr>
        <p:blipFill>
          <a:blip r:embed="rId3"/>
          <a:stretch>
            <a:fillRect/>
          </a:stretch>
        </p:blipFill>
        <p:spPr>
          <a:xfrm>
            <a:off x="5358320" y="2895554"/>
            <a:ext cx="1475360" cy="1066892"/>
          </a:xfrm>
          <a:prstGeom prst="rect">
            <a:avLst/>
          </a:prstGeom>
        </p:spPr>
      </p:pic>
    </p:spTree>
    <p:extLst>
      <p:ext uri="{BB962C8B-B14F-4D97-AF65-F5344CB8AC3E}">
        <p14:creationId xmlns:p14="http://schemas.microsoft.com/office/powerpoint/2010/main" val="21863867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94776A94-AA3D-44AE-BC92-39653ACD7BAD}"/>
              </a:ext>
            </a:extLst>
          </p:cNvPr>
          <p:cNvPicPr>
            <a:picLocks noChangeAspect="1"/>
          </p:cNvPicPr>
          <p:nvPr/>
        </p:nvPicPr>
        <p:blipFill rotWithShape="1">
          <a:blip r:embed="rId2">
            <a:extLst>
              <a:ext uri="{28A0092B-C50C-407E-A947-70E740481C1C}">
                <a14:useLocalDpi xmlns:a14="http://schemas.microsoft.com/office/drawing/2010/main" val="0"/>
              </a:ext>
            </a:extLst>
          </a:blip>
          <a:srcRect l="39524" t="27568" r="25747" b="49802"/>
          <a:stretch/>
        </p:blipFill>
        <p:spPr>
          <a:xfrm>
            <a:off x="0" y="809247"/>
            <a:ext cx="1506061" cy="1387955"/>
          </a:xfrm>
          <a:prstGeom prst="rect">
            <a:avLst/>
          </a:prstGeom>
          <a:gradFill>
            <a:gsLst>
              <a:gs pos="23000">
                <a:schemeClr val="bg1"/>
              </a:gs>
              <a:gs pos="68000">
                <a:srgbClr val="21FF85"/>
              </a:gs>
              <a:gs pos="100000">
                <a:srgbClr val="00B050"/>
              </a:gs>
            </a:gsLst>
            <a:path path="circle">
              <a:fillToRect l="50000" t="130000" r="50000" b="-30000"/>
            </a:path>
          </a:gradFill>
          <a:ln>
            <a:noFill/>
          </a:ln>
        </p:spPr>
      </p:pic>
      <p:sp>
        <p:nvSpPr>
          <p:cNvPr id="3" name="Tekstvak 2">
            <a:extLst>
              <a:ext uri="{FF2B5EF4-FFF2-40B4-BE49-F238E27FC236}">
                <a16:creationId xmlns:a16="http://schemas.microsoft.com/office/drawing/2014/main" id="{D4C11CFF-7689-48CC-B0C3-52B773E3ED84}"/>
              </a:ext>
            </a:extLst>
          </p:cNvPr>
          <p:cNvSpPr txBox="1"/>
          <p:nvPr/>
        </p:nvSpPr>
        <p:spPr>
          <a:xfrm>
            <a:off x="215215" y="2091129"/>
            <a:ext cx="400110" cy="3750569"/>
          </a:xfrm>
          <a:prstGeom prst="rect">
            <a:avLst/>
          </a:prstGeom>
          <a:noFill/>
        </p:spPr>
        <p:txBody>
          <a:bodyPr vert="vert270" wrap="square" rtlCol="0">
            <a:spAutoFit/>
          </a:bodyPr>
          <a:lstStyle/>
          <a:p>
            <a:r>
              <a:rPr lang="nl-NL" sz="1400" dirty="0">
                <a:solidFill>
                  <a:schemeClr val="accent5">
                    <a:lumMod val="50000"/>
                  </a:schemeClr>
                </a:solidFill>
              </a:rPr>
              <a:t>Sensorische Integratie</a:t>
            </a:r>
            <a:r>
              <a:rPr lang="nl-NL" sz="1400" baseline="0" dirty="0">
                <a:solidFill>
                  <a:schemeClr val="accent5">
                    <a:lumMod val="50000"/>
                  </a:schemeClr>
                </a:solidFill>
              </a:rPr>
              <a:t> bij volwassenen (ASITT)</a:t>
            </a:r>
            <a:endParaRPr lang="nl-NL" sz="1400" dirty="0">
              <a:solidFill>
                <a:schemeClr val="accent5">
                  <a:lumMod val="50000"/>
                </a:schemeClr>
              </a:solidFill>
            </a:endParaRPr>
          </a:p>
        </p:txBody>
      </p:sp>
      <p:sp>
        <p:nvSpPr>
          <p:cNvPr id="4" name="Rechthoek 3">
            <a:extLst>
              <a:ext uri="{FF2B5EF4-FFF2-40B4-BE49-F238E27FC236}">
                <a16:creationId xmlns:a16="http://schemas.microsoft.com/office/drawing/2014/main" id="{13AC358E-8F6D-4EA4-8292-B077C0A30D12}"/>
              </a:ext>
            </a:extLst>
          </p:cNvPr>
          <p:cNvSpPr/>
          <p:nvPr/>
        </p:nvSpPr>
        <p:spPr>
          <a:xfrm>
            <a:off x="678425" y="13014"/>
            <a:ext cx="57351" cy="6844985"/>
          </a:xfrm>
          <a:prstGeom prst="rect">
            <a:avLst/>
          </a:prstGeom>
          <a:solidFill>
            <a:srgbClr val="00B0F0"/>
          </a:solidFill>
          <a:ln>
            <a:solidFill>
              <a:srgbClr val="81D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al 5">
            <a:extLst>
              <a:ext uri="{FF2B5EF4-FFF2-40B4-BE49-F238E27FC236}">
                <a16:creationId xmlns:a16="http://schemas.microsoft.com/office/drawing/2014/main" id="{5ECFB305-0518-49D9-8771-DD73A4AB7A91}"/>
              </a:ext>
            </a:extLst>
          </p:cNvPr>
          <p:cNvSpPr/>
          <p:nvPr/>
        </p:nvSpPr>
        <p:spPr>
          <a:xfrm>
            <a:off x="735776" y="1373812"/>
            <a:ext cx="661328" cy="654798"/>
          </a:xfrm>
          <a:prstGeom prst="ellipse">
            <a:avLst/>
          </a:prstGeom>
          <a:noFill/>
          <a:ln w="28575">
            <a:gradFill>
              <a:gsLst>
                <a:gs pos="15000">
                  <a:schemeClr val="accent5">
                    <a:lumMod val="75000"/>
                  </a:schemeClr>
                </a:gs>
                <a:gs pos="44000">
                  <a:srgbClr val="00B0F0"/>
                </a:gs>
                <a:gs pos="72000">
                  <a:srgbClr val="00B0F0"/>
                </a:gs>
                <a:gs pos="100000">
                  <a:srgbClr val="00B0F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Ovaal 6">
            <a:extLst>
              <a:ext uri="{FF2B5EF4-FFF2-40B4-BE49-F238E27FC236}">
                <a16:creationId xmlns:a16="http://schemas.microsoft.com/office/drawing/2014/main" id="{B8994E39-C213-4CA2-895A-C29ABCD37B22}"/>
              </a:ext>
            </a:extLst>
          </p:cNvPr>
          <p:cNvSpPr/>
          <p:nvPr/>
        </p:nvSpPr>
        <p:spPr>
          <a:xfrm>
            <a:off x="70338" y="849854"/>
            <a:ext cx="1306286" cy="1306742"/>
          </a:xfrm>
          <a:prstGeom prst="ellipse">
            <a:avLst/>
          </a:prstGeom>
          <a:noFill/>
          <a:ln w="28575">
            <a:gradFill>
              <a:gsLst>
                <a:gs pos="16000">
                  <a:srgbClr val="00B0F0"/>
                </a:gs>
                <a:gs pos="47000">
                  <a:schemeClr val="accent5">
                    <a:lumMod val="75000"/>
                  </a:schemeClr>
                </a:gs>
                <a:gs pos="73000">
                  <a:schemeClr val="accent5">
                    <a:lumMod val="75000"/>
                  </a:schemeClr>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DF6D468D-FB38-4B73-80B9-8FFD7BCCD741}"/>
              </a:ext>
            </a:extLst>
          </p:cNvPr>
          <p:cNvSpPr txBox="1"/>
          <p:nvPr/>
        </p:nvSpPr>
        <p:spPr>
          <a:xfrm>
            <a:off x="1104900" y="6352143"/>
            <a:ext cx="6115050" cy="369332"/>
          </a:xfrm>
          <a:prstGeom prst="rect">
            <a:avLst/>
          </a:prstGeom>
          <a:noFill/>
        </p:spPr>
        <p:txBody>
          <a:bodyPr wrap="square">
            <a:spAutoFit/>
          </a:bodyPr>
          <a:lstStyle/>
          <a:p>
            <a:r>
              <a:rPr lang="nl-NL" sz="1800" dirty="0">
                <a:solidFill>
                  <a:srgbClr val="0070C0"/>
                </a:solidFill>
              </a:rPr>
              <a:t>Post HBO cursus 2021</a:t>
            </a:r>
            <a:endParaRPr lang="nl-NL" dirty="0"/>
          </a:p>
        </p:txBody>
      </p:sp>
      <p:pic>
        <p:nvPicPr>
          <p:cNvPr id="8" name="Afbeelding 7">
            <a:extLst>
              <a:ext uri="{FF2B5EF4-FFF2-40B4-BE49-F238E27FC236}">
                <a16:creationId xmlns:a16="http://schemas.microsoft.com/office/drawing/2014/main" id="{5BC8B88A-A3B5-40CA-92AA-FFAD2E091690}"/>
              </a:ext>
            </a:extLst>
          </p:cNvPr>
          <p:cNvPicPr>
            <a:picLocks noChangeAspect="1"/>
          </p:cNvPicPr>
          <p:nvPr/>
        </p:nvPicPr>
        <p:blipFill>
          <a:blip r:embed="rId3"/>
          <a:stretch>
            <a:fillRect/>
          </a:stretch>
        </p:blipFill>
        <p:spPr>
          <a:xfrm>
            <a:off x="5358320" y="2865071"/>
            <a:ext cx="1475360" cy="1127858"/>
          </a:xfrm>
          <a:prstGeom prst="rect">
            <a:avLst/>
          </a:prstGeom>
        </p:spPr>
      </p:pic>
    </p:spTree>
    <p:extLst>
      <p:ext uri="{BB962C8B-B14F-4D97-AF65-F5344CB8AC3E}">
        <p14:creationId xmlns:p14="http://schemas.microsoft.com/office/powerpoint/2010/main" val="20784825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94776A94-AA3D-44AE-BC92-39653ACD7BAD}"/>
              </a:ext>
            </a:extLst>
          </p:cNvPr>
          <p:cNvPicPr>
            <a:picLocks noChangeAspect="1"/>
          </p:cNvPicPr>
          <p:nvPr/>
        </p:nvPicPr>
        <p:blipFill rotWithShape="1">
          <a:blip r:embed="rId2">
            <a:extLst>
              <a:ext uri="{28A0092B-C50C-407E-A947-70E740481C1C}">
                <a14:useLocalDpi xmlns:a14="http://schemas.microsoft.com/office/drawing/2010/main" val="0"/>
              </a:ext>
            </a:extLst>
          </a:blip>
          <a:srcRect l="39524" t="27568" r="25747" b="49802"/>
          <a:stretch/>
        </p:blipFill>
        <p:spPr>
          <a:xfrm>
            <a:off x="0" y="809247"/>
            <a:ext cx="1506061" cy="1387955"/>
          </a:xfrm>
          <a:prstGeom prst="rect">
            <a:avLst/>
          </a:prstGeom>
          <a:gradFill>
            <a:gsLst>
              <a:gs pos="23000">
                <a:schemeClr val="bg1"/>
              </a:gs>
              <a:gs pos="68000">
                <a:srgbClr val="21FF85"/>
              </a:gs>
              <a:gs pos="100000">
                <a:srgbClr val="00B050"/>
              </a:gs>
            </a:gsLst>
            <a:path path="circle">
              <a:fillToRect l="50000" t="130000" r="50000" b="-30000"/>
            </a:path>
          </a:gradFill>
          <a:ln>
            <a:noFill/>
          </a:ln>
        </p:spPr>
      </p:pic>
      <p:sp>
        <p:nvSpPr>
          <p:cNvPr id="3" name="Tekstvak 2">
            <a:extLst>
              <a:ext uri="{FF2B5EF4-FFF2-40B4-BE49-F238E27FC236}">
                <a16:creationId xmlns:a16="http://schemas.microsoft.com/office/drawing/2014/main" id="{D4C11CFF-7689-48CC-B0C3-52B773E3ED84}"/>
              </a:ext>
            </a:extLst>
          </p:cNvPr>
          <p:cNvSpPr txBox="1"/>
          <p:nvPr/>
        </p:nvSpPr>
        <p:spPr>
          <a:xfrm>
            <a:off x="215215" y="2091129"/>
            <a:ext cx="400110" cy="3750569"/>
          </a:xfrm>
          <a:prstGeom prst="rect">
            <a:avLst/>
          </a:prstGeom>
          <a:noFill/>
        </p:spPr>
        <p:txBody>
          <a:bodyPr vert="vert270" wrap="square" rtlCol="0">
            <a:spAutoFit/>
          </a:bodyPr>
          <a:lstStyle/>
          <a:p>
            <a:r>
              <a:rPr lang="nl-NL" sz="1400" dirty="0">
                <a:solidFill>
                  <a:schemeClr val="accent5">
                    <a:lumMod val="50000"/>
                  </a:schemeClr>
                </a:solidFill>
              </a:rPr>
              <a:t>Sensorische Integratie</a:t>
            </a:r>
            <a:r>
              <a:rPr lang="nl-NL" sz="1400" baseline="0" dirty="0">
                <a:solidFill>
                  <a:schemeClr val="accent5">
                    <a:lumMod val="50000"/>
                  </a:schemeClr>
                </a:solidFill>
              </a:rPr>
              <a:t> bij volwassenen (ASITT)</a:t>
            </a:r>
            <a:endParaRPr lang="nl-NL" sz="1400" dirty="0">
              <a:solidFill>
                <a:schemeClr val="accent5">
                  <a:lumMod val="50000"/>
                </a:schemeClr>
              </a:solidFill>
            </a:endParaRPr>
          </a:p>
        </p:txBody>
      </p:sp>
      <p:sp>
        <p:nvSpPr>
          <p:cNvPr id="4" name="Rechthoek 3">
            <a:extLst>
              <a:ext uri="{FF2B5EF4-FFF2-40B4-BE49-F238E27FC236}">
                <a16:creationId xmlns:a16="http://schemas.microsoft.com/office/drawing/2014/main" id="{13AC358E-8F6D-4EA4-8292-B077C0A30D12}"/>
              </a:ext>
            </a:extLst>
          </p:cNvPr>
          <p:cNvSpPr/>
          <p:nvPr/>
        </p:nvSpPr>
        <p:spPr>
          <a:xfrm>
            <a:off x="678425" y="13014"/>
            <a:ext cx="57351" cy="6844985"/>
          </a:xfrm>
          <a:prstGeom prst="rect">
            <a:avLst/>
          </a:prstGeom>
          <a:solidFill>
            <a:srgbClr val="00B0F0"/>
          </a:solidFill>
          <a:ln>
            <a:solidFill>
              <a:srgbClr val="81D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al 5">
            <a:extLst>
              <a:ext uri="{FF2B5EF4-FFF2-40B4-BE49-F238E27FC236}">
                <a16:creationId xmlns:a16="http://schemas.microsoft.com/office/drawing/2014/main" id="{5ECFB305-0518-49D9-8771-DD73A4AB7A91}"/>
              </a:ext>
            </a:extLst>
          </p:cNvPr>
          <p:cNvSpPr/>
          <p:nvPr/>
        </p:nvSpPr>
        <p:spPr>
          <a:xfrm>
            <a:off x="735776" y="1373812"/>
            <a:ext cx="661328" cy="654798"/>
          </a:xfrm>
          <a:prstGeom prst="ellipse">
            <a:avLst/>
          </a:prstGeom>
          <a:noFill/>
          <a:ln w="28575">
            <a:gradFill>
              <a:gsLst>
                <a:gs pos="15000">
                  <a:schemeClr val="accent5">
                    <a:lumMod val="75000"/>
                  </a:schemeClr>
                </a:gs>
                <a:gs pos="44000">
                  <a:srgbClr val="00B0F0"/>
                </a:gs>
                <a:gs pos="72000">
                  <a:srgbClr val="00B0F0"/>
                </a:gs>
                <a:gs pos="100000">
                  <a:srgbClr val="00B0F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Ovaal 6">
            <a:extLst>
              <a:ext uri="{FF2B5EF4-FFF2-40B4-BE49-F238E27FC236}">
                <a16:creationId xmlns:a16="http://schemas.microsoft.com/office/drawing/2014/main" id="{B8994E39-C213-4CA2-895A-C29ABCD37B22}"/>
              </a:ext>
            </a:extLst>
          </p:cNvPr>
          <p:cNvSpPr/>
          <p:nvPr/>
        </p:nvSpPr>
        <p:spPr>
          <a:xfrm>
            <a:off x="70338" y="849854"/>
            <a:ext cx="1306286" cy="1306742"/>
          </a:xfrm>
          <a:prstGeom prst="ellipse">
            <a:avLst/>
          </a:prstGeom>
          <a:noFill/>
          <a:ln w="28575">
            <a:gradFill>
              <a:gsLst>
                <a:gs pos="16000">
                  <a:srgbClr val="00B0F0"/>
                </a:gs>
                <a:gs pos="47000">
                  <a:schemeClr val="accent5">
                    <a:lumMod val="75000"/>
                  </a:schemeClr>
                </a:gs>
                <a:gs pos="73000">
                  <a:schemeClr val="accent5">
                    <a:lumMod val="75000"/>
                  </a:schemeClr>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DF6D468D-FB38-4B73-80B9-8FFD7BCCD741}"/>
              </a:ext>
            </a:extLst>
          </p:cNvPr>
          <p:cNvSpPr txBox="1"/>
          <p:nvPr/>
        </p:nvSpPr>
        <p:spPr>
          <a:xfrm>
            <a:off x="1114425" y="6268521"/>
            <a:ext cx="6115050" cy="369332"/>
          </a:xfrm>
          <a:prstGeom prst="rect">
            <a:avLst/>
          </a:prstGeom>
          <a:noFill/>
        </p:spPr>
        <p:txBody>
          <a:bodyPr wrap="square">
            <a:spAutoFit/>
          </a:bodyPr>
          <a:lstStyle/>
          <a:p>
            <a:r>
              <a:rPr lang="nl-NL" sz="1800" dirty="0">
                <a:solidFill>
                  <a:srgbClr val="0070C0"/>
                </a:solidFill>
              </a:rPr>
              <a:t>Post HBO cursus 2021</a:t>
            </a:r>
            <a:endParaRPr lang="nl-NL" dirty="0"/>
          </a:p>
        </p:txBody>
      </p:sp>
      <p:pic>
        <p:nvPicPr>
          <p:cNvPr id="8" name="Afbeelding 7">
            <a:extLst>
              <a:ext uri="{FF2B5EF4-FFF2-40B4-BE49-F238E27FC236}">
                <a16:creationId xmlns:a16="http://schemas.microsoft.com/office/drawing/2014/main" id="{036B8D14-141D-47EB-9961-0AF60F054DB8}"/>
              </a:ext>
            </a:extLst>
          </p:cNvPr>
          <p:cNvPicPr>
            <a:picLocks noChangeAspect="1"/>
          </p:cNvPicPr>
          <p:nvPr/>
        </p:nvPicPr>
        <p:blipFill>
          <a:blip r:embed="rId3"/>
          <a:stretch>
            <a:fillRect/>
          </a:stretch>
        </p:blipFill>
        <p:spPr>
          <a:xfrm>
            <a:off x="5632664" y="2798009"/>
            <a:ext cx="926672" cy="1261981"/>
          </a:xfrm>
          <a:prstGeom prst="rect">
            <a:avLst/>
          </a:prstGeom>
        </p:spPr>
      </p:pic>
    </p:spTree>
    <p:extLst>
      <p:ext uri="{BB962C8B-B14F-4D97-AF65-F5344CB8AC3E}">
        <p14:creationId xmlns:p14="http://schemas.microsoft.com/office/powerpoint/2010/main" val="38109594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94776A94-AA3D-44AE-BC92-39653ACD7BAD}"/>
              </a:ext>
            </a:extLst>
          </p:cNvPr>
          <p:cNvPicPr>
            <a:picLocks noChangeAspect="1"/>
          </p:cNvPicPr>
          <p:nvPr/>
        </p:nvPicPr>
        <p:blipFill rotWithShape="1">
          <a:blip r:embed="rId2">
            <a:extLst>
              <a:ext uri="{28A0092B-C50C-407E-A947-70E740481C1C}">
                <a14:useLocalDpi xmlns:a14="http://schemas.microsoft.com/office/drawing/2010/main" val="0"/>
              </a:ext>
            </a:extLst>
          </a:blip>
          <a:srcRect l="39524" t="27568" r="25747" b="49802"/>
          <a:stretch/>
        </p:blipFill>
        <p:spPr>
          <a:xfrm>
            <a:off x="0" y="809247"/>
            <a:ext cx="1506061" cy="1387955"/>
          </a:xfrm>
          <a:prstGeom prst="rect">
            <a:avLst/>
          </a:prstGeom>
          <a:gradFill>
            <a:gsLst>
              <a:gs pos="23000">
                <a:schemeClr val="bg1"/>
              </a:gs>
              <a:gs pos="68000">
                <a:srgbClr val="21FF85"/>
              </a:gs>
              <a:gs pos="100000">
                <a:srgbClr val="00B050"/>
              </a:gs>
            </a:gsLst>
            <a:path path="circle">
              <a:fillToRect l="50000" t="130000" r="50000" b="-30000"/>
            </a:path>
          </a:gradFill>
          <a:ln>
            <a:noFill/>
          </a:ln>
        </p:spPr>
      </p:pic>
      <p:sp>
        <p:nvSpPr>
          <p:cNvPr id="3" name="Tekstvak 2">
            <a:extLst>
              <a:ext uri="{FF2B5EF4-FFF2-40B4-BE49-F238E27FC236}">
                <a16:creationId xmlns:a16="http://schemas.microsoft.com/office/drawing/2014/main" id="{D4C11CFF-7689-48CC-B0C3-52B773E3ED84}"/>
              </a:ext>
            </a:extLst>
          </p:cNvPr>
          <p:cNvSpPr txBox="1"/>
          <p:nvPr/>
        </p:nvSpPr>
        <p:spPr>
          <a:xfrm>
            <a:off x="215215" y="2091129"/>
            <a:ext cx="400110" cy="3750569"/>
          </a:xfrm>
          <a:prstGeom prst="rect">
            <a:avLst/>
          </a:prstGeom>
          <a:noFill/>
        </p:spPr>
        <p:txBody>
          <a:bodyPr vert="vert270" wrap="square" rtlCol="0">
            <a:spAutoFit/>
          </a:bodyPr>
          <a:lstStyle/>
          <a:p>
            <a:r>
              <a:rPr lang="nl-NL" sz="1400" dirty="0">
                <a:solidFill>
                  <a:schemeClr val="accent5">
                    <a:lumMod val="50000"/>
                  </a:schemeClr>
                </a:solidFill>
              </a:rPr>
              <a:t>Sensorische Integratie</a:t>
            </a:r>
            <a:r>
              <a:rPr lang="nl-NL" sz="1400" baseline="0" dirty="0">
                <a:solidFill>
                  <a:schemeClr val="accent5">
                    <a:lumMod val="50000"/>
                  </a:schemeClr>
                </a:solidFill>
              </a:rPr>
              <a:t> bij volwassenen (ASITT)</a:t>
            </a:r>
            <a:endParaRPr lang="nl-NL" sz="1400" dirty="0">
              <a:solidFill>
                <a:schemeClr val="accent5">
                  <a:lumMod val="50000"/>
                </a:schemeClr>
              </a:solidFill>
            </a:endParaRPr>
          </a:p>
        </p:txBody>
      </p:sp>
      <p:sp>
        <p:nvSpPr>
          <p:cNvPr id="4" name="Rechthoek 3">
            <a:extLst>
              <a:ext uri="{FF2B5EF4-FFF2-40B4-BE49-F238E27FC236}">
                <a16:creationId xmlns:a16="http://schemas.microsoft.com/office/drawing/2014/main" id="{13AC358E-8F6D-4EA4-8292-B077C0A30D12}"/>
              </a:ext>
            </a:extLst>
          </p:cNvPr>
          <p:cNvSpPr/>
          <p:nvPr/>
        </p:nvSpPr>
        <p:spPr>
          <a:xfrm>
            <a:off x="678425" y="13014"/>
            <a:ext cx="57351" cy="6844985"/>
          </a:xfrm>
          <a:prstGeom prst="rect">
            <a:avLst/>
          </a:prstGeom>
          <a:solidFill>
            <a:srgbClr val="00B0F0"/>
          </a:solidFill>
          <a:ln>
            <a:solidFill>
              <a:srgbClr val="81D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al 5">
            <a:extLst>
              <a:ext uri="{FF2B5EF4-FFF2-40B4-BE49-F238E27FC236}">
                <a16:creationId xmlns:a16="http://schemas.microsoft.com/office/drawing/2014/main" id="{5ECFB305-0518-49D9-8771-DD73A4AB7A91}"/>
              </a:ext>
            </a:extLst>
          </p:cNvPr>
          <p:cNvSpPr/>
          <p:nvPr/>
        </p:nvSpPr>
        <p:spPr>
          <a:xfrm>
            <a:off x="735776" y="1373812"/>
            <a:ext cx="661328" cy="654798"/>
          </a:xfrm>
          <a:prstGeom prst="ellipse">
            <a:avLst/>
          </a:prstGeom>
          <a:noFill/>
          <a:ln w="28575">
            <a:gradFill>
              <a:gsLst>
                <a:gs pos="15000">
                  <a:schemeClr val="accent5">
                    <a:lumMod val="75000"/>
                  </a:schemeClr>
                </a:gs>
                <a:gs pos="44000">
                  <a:srgbClr val="00B0F0"/>
                </a:gs>
                <a:gs pos="72000">
                  <a:srgbClr val="00B0F0"/>
                </a:gs>
                <a:gs pos="100000">
                  <a:srgbClr val="00B0F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Ovaal 6">
            <a:extLst>
              <a:ext uri="{FF2B5EF4-FFF2-40B4-BE49-F238E27FC236}">
                <a16:creationId xmlns:a16="http://schemas.microsoft.com/office/drawing/2014/main" id="{B8994E39-C213-4CA2-895A-C29ABCD37B22}"/>
              </a:ext>
            </a:extLst>
          </p:cNvPr>
          <p:cNvSpPr/>
          <p:nvPr/>
        </p:nvSpPr>
        <p:spPr>
          <a:xfrm>
            <a:off x="70338" y="849854"/>
            <a:ext cx="1306286" cy="1306742"/>
          </a:xfrm>
          <a:prstGeom prst="ellipse">
            <a:avLst/>
          </a:prstGeom>
          <a:noFill/>
          <a:ln w="28575">
            <a:gradFill>
              <a:gsLst>
                <a:gs pos="16000">
                  <a:srgbClr val="00B0F0"/>
                </a:gs>
                <a:gs pos="47000">
                  <a:schemeClr val="accent5">
                    <a:lumMod val="75000"/>
                  </a:schemeClr>
                </a:gs>
                <a:gs pos="73000">
                  <a:schemeClr val="accent5">
                    <a:lumMod val="75000"/>
                  </a:schemeClr>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DF6D468D-FB38-4B73-80B9-8FFD7BCCD741}"/>
              </a:ext>
            </a:extLst>
          </p:cNvPr>
          <p:cNvSpPr txBox="1"/>
          <p:nvPr/>
        </p:nvSpPr>
        <p:spPr>
          <a:xfrm>
            <a:off x="1114425" y="6268521"/>
            <a:ext cx="6115050" cy="369332"/>
          </a:xfrm>
          <a:prstGeom prst="rect">
            <a:avLst/>
          </a:prstGeom>
          <a:noFill/>
        </p:spPr>
        <p:txBody>
          <a:bodyPr wrap="square">
            <a:spAutoFit/>
          </a:bodyPr>
          <a:lstStyle/>
          <a:p>
            <a:r>
              <a:rPr lang="nl-NL" sz="1800" dirty="0">
                <a:solidFill>
                  <a:srgbClr val="0070C0"/>
                </a:solidFill>
              </a:rPr>
              <a:t>Post HBO cursus 2021</a:t>
            </a:r>
            <a:endParaRPr lang="nl-NL" dirty="0"/>
          </a:p>
        </p:txBody>
      </p:sp>
      <p:pic>
        <p:nvPicPr>
          <p:cNvPr id="8" name="Afbeelding 7">
            <a:extLst>
              <a:ext uri="{FF2B5EF4-FFF2-40B4-BE49-F238E27FC236}">
                <a16:creationId xmlns:a16="http://schemas.microsoft.com/office/drawing/2014/main" id="{20D8C880-965F-4B8E-A573-BFFBE457D563}"/>
              </a:ext>
            </a:extLst>
          </p:cNvPr>
          <p:cNvPicPr>
            <a:picLocks noChangeAspect="1"/>
          </p:cNvPicPr>
          <p:nvPr/>
        </p:nvPicPr>
        <p:blipFill>
          <a:blip r:embed="rId3"/>
          <a:stretch>
            <a:fillRect/>
          </a:stretch>
        </p:blipFill>
        <p:spPr>
          <a:xfrm>
            <a:off x="3047735" y="994299"/>
            <a:ext cx="6664435" cy="4847399"/>
          </a:xfrm>
          <a:prstGeom prst="rect">
            <a:avLst/>
          </a:prstGeom>
        </p:spPr>
      </p:pic>
    </p:spTree>
    <p:extLst>
      <p:ext uri="{BB962C8B-B14F-4D97-AF65-F5344CB8AC3E}">
        <p14:creationId xmlns:p14="http://schemas.microsoft.com/office/powerpoint/2010/main" val="25540512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94776A94-AA3D-44AE-BC92-39653ACD7BAD}"/>
              </a:ext>
            </a:extLst>
          </p:cNvPr>
          <p:cNvPicPr>
            <a:picLocks noChangeAspect="1"/>
          </p:cNvPicPr>
          <p:nvPr/>
        </p:nvPicPr>
        <p:blipFill rotWithShape="1">
          <a:blip r:embed="rId2">
            <a:extLst>
              <a:ext uri="{28A0092B-C50C-407E-A947-70E740481C1C}">
                <a14:useLocalDpi xmlns:a14="http://schemas.microsoft.com/office/drawing/2010/main" val="0"/>
              </a:ext>
            </a:extLst>
          </a:blip>
          <a:srcRect l="39524" t="27568" r="25747" b="49802"/>
          <a:stretch/>
        </p:blipFill>
        <p:spPr>
          <a:xfrm>
            <a:off x="0" y="809247"/>
            <a:ext cx="1506061" cy="1387955"/>
          </a:xfrm>
          <a:prstGeom prst="rect">
            <a:avLst/>
          </a:prstGeom>
          <a:gradFill>
            <a:gsLst>
              <a:gs pos="23000">
                <a:schemeClr val="bg1"/>
              </a:gs>
              <a:gs pos="68000">
                <a:srgbClr val="21FF85"/>
              </a:gs>
              <a:gs pos="100000">
                <a:srgbClr val="00B050"/>
              </a:gs>
            </a:gsLst>
            <a:path path="circle">
              <a:fillToRect l="50000" t="130000" r="50000" b="-30000"/>
            </a:path>
          </a:gradFill>
          <a:ln>
            <a:noFill/>
          </a:ln>
        </p:spPr>
      </p:pic>
      <p:sp>
        <p:nvSpPr>
          <p:cNvPr id="3" name="Tekstvak 2">
            <a:extLst>
              <a:ext uri="{FF2B5EF4-FFF2-40B4-BE49-F238E27FC236}">
                <a16:creationId xmlns:a16="http://schemas.microsoft.com/office/drawing/2014/main" id="{D4C11CFF-7689-48CC-B0C3-52B773E3ED84}"/>
              </a:ext>
            </a:extLst>
          </p:cNvPr>
          <p:cNvSpPr txBox="1"/>
          <p:nvPr/>
        </p:nvSpPr>
        <p:spPr>
          <a:xfrm>
            <a:off x="215215" y="2091129"/>
            <a:ext cx="400110" cy="3750569"/>
          </a:xfrm>
          <a:prstGeom prst="rect">
            <a:avLst/>
          </a:prstGeom>
          <a:noFill/>
        </p:spPr>
        <p:txBody>
          <a:bodyPr vert="vert270" wrap="square" rtlCol="0">
            <a:spAutoFit/>
          </a:bodyPr>
          <a:lstStyle/>
          <a:p>
            <a:r>
              <a:rPr lang="nl-NL" sz="1400" dirty="0">
                <a:solidFill>
                  <a:schemeClr val="accent5">
                    <a:lumMod val="50000"/>
                  </a:schemeClr>
                </a:solidFill>
              </a:rPr>
              <a:t>Sensorische Integratie</a:t>
            </a:r>
            <a:r>
              <a:rPr lang="nl-NL" sz="1400" baseline="0" dirty="0">
                <a:solidFill>
                  <a:schemeClr val="accent5">
                    <a:lumMod val="50000"/>
                  </a:schemeClr>
                </a:solidFill>
              </a:rPr>
              <a:t> bij volwassenen (ASITT)</a:t>
            </a:r>
            <a:endParaRPr lang="nl-NL" sz="1400" dirty="0">
              <a:solidFill>
                <a:schemeClr val="accent5">
                  <a:lumMod val="50000"/>
                </a:schemeClr>
              </a:solidFill>
            </a:endParaRPr>
          </a:p>
        </p:txBody>
      </p:sp>
      <p:sp>
        <p:nvSpPr>
          <p:cNvPr id="4" name="Rechthoek 3">
            <a:extLst>
              <a:ext uri="{FF2B5EF4-FFF2-40B4-BE49-F238E27FC236}">
                <a16:creationId xmlns:a16="http://schemas.microsoft.com/office/drawing/2014/main" id="{13AC358E-8F6D-4EA4-8292-B077C0A30D12}"/>
              </a:ext>
            </a:extLst>
          </p:cNvPr>
          <p:cNvSpPr/>
          <p:nvPr/>
        </p:nvSpPr>
        <p:spPr>
          <a:xfrm>
            <a:off x="678425" y="13014"/>
            <a:ext cx="57351" cy="6844985"/>
          </a:xfrm>
          <a:prstGeom prst="rect">
            <a:avLst/>
          </a:prstGeom>
          <a:solidFill>
            <a:srgbClr val="00B0F0"/>
          </a:solidFill>
          <a:ln>
            <a:solidFill>
              <a:srgbClr val="81D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al 5">
            <a:extLst>
              <a:ext uri="{FF2B5EF4-FFF2-40B4-BE49-F238E27FC236}">
                <a16:creationId xmlns:a16="http://schemas.microsoft.com/office/drawing/2014/main" id="{5ECFB305-0518-49D9-8771-DD73A4AB7A91}"/>
              </a:ext>
            </a:extLst>
          </p:cNvPr>
          <p:cNvSpPr/>
          <p:nvPr/>
        </p:nvSpPr>
        <p:spPr>
          <a:xfrm>
            <a:off x="735776" y="1373812"/>
            <a:ext cx="661328" cy="654798"/>
          </a:xfrm>
          <a:prstGeom prst="ellipse">
            <a:avLst/>
          </a:prstGeom>
          <a:noFill/>
          <a:ln w="28575">
            <a:gradFill>
              <a:gsLst>
                <a:gs pos="15000">
                  <a:schemeClr val="accent5">
                    <a:lumMod val="75000"/>
                  </a:schemeClr>
                </a:gs>
                <a:gs pos="44000">
                  <a:srgbClr val="00B0F0"/>
                </a:gs>
                <a:gs pos="72000">
                  <a:srgbClr val="00B0F0"/>
                </a:gs>
                <a:gs pos="100000">
                  <a:srgbClr val="00B0F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Ovaal 6">
            <a:extLst>
              <a:ext uri="{FF2B5EF4-FFF2-40B4-BE49-F238E27FC236}">
                <a16:creationId xmlns:a16="http://schemas.microsoft.com/office/drawing/2014/main" id="{B8994E39-C213-4CA2-895A-C29ABCD37B22}"/>
              </a:ext>
            </a:extLst>
          </p:cNvPr>
          <p:cNvSpPr/>
          <p:nvPr/>
        </p:nvSpPr>
        <p:spPr>
          <a:xfrm>
            <a:off x="70338" y="849854"/>
            <a:ext cx="1306286" cy="1306742"/>
          </a:xfrm>
          <a:prstGeom prst="ellipse">
            <a:avLst/>
          </a:prstGeom>
          <a:noFill/>
          <a:ln w="28575">
            <a:gradFill>
              <a:gsLst>
                <a:gs pos="16000">
                  <a:srgbClr val="00B0F0"/>
                </a:gs>
                <a:gs pos="47000">
                  <a:schemeClr val="accent5">
                    <a:lumMod val="75000"/>
                  </a:schemeClr>
                </a:gs>
                <a:gs pos="73000">
                  <a:schemeClr val="accent5">
                    <a:lumMod val="75000"/>
                  </a:schemeClr>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DF6D468D-FB38-4B73-80B9-8FFD7BCCD741}"/>
              </a:ext>
            </a:extLst>
          </p:cNvPr>
          <p:cNvSpPr txBox="1"/>
          <p:nvPr/>
        </p:nvSpPr>
        <p:spPr>
          <a:xfrm>
            <a:off x="1114425" y="6268521"/>
            <a:ext cx="6115050" cy="369332"/>
          </a:xfrm>
          <a:prstGeom prst="rect">
            <a:avLst/>
          </a:prstGeom>
          <a:noFill/>
        </p:spPr>
        <p:txBody>
          <a:bodyPr wrap="square">
            <a:spAutoFit/>
          </a:bodyPr>
          <a:lstStyle/>
          <a:p>
            <a:r>
              <a:rPr lang="nl-NL" sz="1800" dirty="0">
                <a:solidFill>
                  <a:srgbClr val="0070C0"/>
                </a:solidFill>
              </a:rPr>
              <a:t>Post HBO cursus 2021</a:t>
            </a:r>
            <a:endParaRPr lang="nl-NL" dirty="0"/>
          </a:p>
        </p:txBody>
      </p:sp>
      <p:pic>
        <p:nvPicPr>
          <p:cNvPr id="5" name="Afbeelding 4">
            <a:extLst>
              <a:ext uri="{FF2B5EF4-FFF2-40B4-BE49-F238E27FC236}">
                <a16:creationId xmlns:a16="http://schemas.microsoft.com/office/drawing/2014/main" id="{E0289BE7-BCA5-433B-88B0-16F543E93590}"/>
              </a:ext>
            </a:extLst>
          </p:cNvPr>
          <p:cNvPicPr>
            <a:picLocks noChangeAspect="1"/>
          </p:cNvPicPr>
          <p:nvPr/>
        </p:nvPicPr>
        <p:blipFill>
          <a:blip r:embed="rId3"/>
          <a:stretch>
            <a:fillRect/>
          </a:stretch>
        </p:blipFill>
        <p:spPr>
          <a:xfrm>
            <a:off x="2889226" y="383784"/>
            <a:ext cx="6115050" cy="5283591"/>
          </a:xfrm>
          <a:prstGeom prst="rect">
            <a:avLst/>
          </a:prstGeom>
        </p:spPr>
      </p:pic>
    </p:spTree>
    <p:extLst>
      <p:ext uri="{BB962C8B-B14F-4D97-AF65-F5344CB8AC3E}">
        <p14:creationId xmlns:p14="http://schemas.microsoft.com/office/powerpoint/2010/main" val="22150742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94776A94-AA3D-44AE-BC92-39653ACD7BAD}"/>
              </a:ext>
            </a:extLst>
          </p:cNvPr>
          <p:cNvPicPr>
            <a:picLocks noChangeAspect="1"/>
          </p:cNvPicPr>
          <p:nvPr/>
        </p:nvPicPr>
        <p:blipFill rotWithShape="1">
          <a:blip r:embed="rId2">
            <a:extLst>
              <a:ext uri="{28A0092B-C50C-407E-A947-70E740481C1C}">
                <a14:useLocalDpi xmlns:a14="http://schemas.microsoft.com/office/drawing/2010/main" val="0"/>
              </a:ext>
            </a:extLst>
          </a:blip>
          <a:srcRect l="39524" t="27568" r="25747" b="49802"/>
          <a:stretch/>
        </p:blipFill>
        <p:spPr>
          <a:xfrm>
            <a:off x="0" y="809247"/>
            <a:ext cx="1506061" cy="1387955"/>
          </a:xfrm>
          <a:prstGeom prst="rect">
            <a:avLst/>
          </a:prstGeom>
          <a:gradFill>
            <a:gsLst>
              <a:gs pos="23000">
                <a:schemeClr val="bg1"/>
              </a:gs>
              <a:gs pos="68000">
                <a:srgbClr val="21FF85"/>
              </a:gs>
              <a:gs pos="100000">
                <a:srgbClr val="00B050"/>
              </a:gs>
            </a:gsLst>
            <a:path path="circle">
              <a:fillToRect l="50000" t="130000" r="50000" b="-30000"/>
            </a:path>
          </a:gradFill>
          <a:ln>
            <a:noFill/>
          </a:ln>
        </p:spPr>
      </p:pic>
      <p:sp>
        <p:nvSpPr>
          <p:cNvPr id="3" name="Tekstvak 2">
            <a:extLst>
              <a:ext uri="{FF2B5EF4-FFF2-40B4-BE49-F238E27FC236}">
                <a16:creationId xmlns:a16="http://schemas.microsoft.com/office/drawing/2014/main" id="{D4C11CFF-7689-48CC-B0C3-52B773E3ED84}"/>
              </a:ext>
            </a:extLst>
          </p:cNvPr>
          <p:cNvSpPr txBox="1"/>
          <p:nvPr/>
        </p:nvSpPr>
        <p:spPr>
          <a:xfrm>
            <a:off x="215215" y="2091129"/>
            <a:ext cx="400110" cy="3750569"/>
          </a:xfrm>
          <a:prstGeom prst="rect">
            <a:avLst/>
          </a:prstGeom>
          <a:noFill/>
        </p:spPr>
        <p:txBody>
          <a:bodyPr vert="vert270" wrap="square" rtlCol="0">
            <a:spAutoFit/>
          </a:bodyPr>
          <a:lstStyle/>
          <a:p>
            <a:r>
              <a:rPr lang="nl-NL" sz="1400" dirty="0">
                <a:solidFill>
                  <a:schemeClr val="accent5">
                    <a:lumMod val="50000"/>
                  </a:schemeClr>
                </a:solidFill>
              </a:rPr>
              <a:t>Sensorische Integratie</a:t>
            </a:r>
            <a:r>
              <a:rPr lang="nl-NL" sz="1400" baseline="0" dirty="0">
                <a:solidFill>
                  <a:schemeClr val="accent5">
                    <a:lumMod val="50000"/>
                  </a:schemeClr>
                </a:solidFill>
              </a:rPr>
              <a:t> bij volwassenen (ASITT)</a:t>
            </a:r>
            <a:endParaRPr lang="nl-NL" sz="1400" dirty="0">
              <a:solidFill>
                <a:schemeClr val="accent5">
                  <a:lumMod val="50000"/>
                </a:schemeClr>
              </a:solidFill>
            </a:endParaRPr>
          </a:p>
        </p:txBody>
      </p:sp>
      <p:sp>
        <p:nvSpPr>
          <p:cNvPr id="4" name="Rechthoek 3">
            <a:extLst>
              <a:ext uri="{FF2B5EF4-FFF2-40B4-BE49-F238E27FC236}">
                <a16:creationId xmlns:a16="http://schemas.microsoft.com/office/drawing/2014/main" id="{13AC358E-8F6D-4EA4-8292-B077C0A30D12}"/>
              </a:ext>
            </a:extLst>
          </p:cNvPr>
          <p:cNvSpPr/>
          <p:nvPr/>
        </p:nvSpPr>
        <p:spPr>
          <a:xfrm>
            <a:off x="678425" y="13014"/>
            <a:ext cx="57351" cy="6844985"/>
          </a:xfrm>
          <a:prstGeom prst="rect">
            <a:avLst/>
          </a:prstGeom>
          <a:solidFill>
            <a:srgbClr val="00B0F0"/>
          </a:solidFill>
          <a:ln>
            <a:solidFill>
              <a:srgbClr val="81D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al 5">
            <a:extLst>
              <a:ext uri="{FF2B5EF4-FFF2-40B4-BE49-F238E27FC236}">
                <a16:creationId xmlns:a16="http://schemas.microsoft.com/office/drawing/2014/main" id="{5ECFB305-0518-49D9-8771-DD73A4AB7A91}"/>
              </a:ext>
            </a:extLst>
          </p:cNvPr>
          <p:cNvSpPr/>
          <p:nvPr/>
        </p:nvSpPr>
        <p:spPr>
          <a:xfrm>
            <a:off x="735776" y="1373812"/>
            <a:ext cx="661328" cy="654798"/>
          </a:xfrm>
          <a:prstGeom prst="ellipse">
            <a:avLst/>
          </a:prstGeom>
          <a:noFill/>
          <a:ln w="28575">
            <a:gradFill>
              <a:gsLst>
                <a:gs pos="15000">
                  <a:schemeClr val="accent5">
                    <a:lumMod val="75000"/>
                  </a:schemeClr>
                </a:gs>
                <a:gs pos="44000">
                  <a:srgbClr val="00B0F0"/>
                </a:gs>
                <a:gs pos="72000">
                  <a:srgbClr val="00B0F0"/>
                </a:gs>
                <a:gs pos="100000">
                  <a:srgbClr val="00B0F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Ovaal 6">
            <a:extLst>
              <a:ext uri="{FF2B5EF4-FFF2-40B4-BE49-F238E27FC236}">
                <a16:creationId xmlns:a16="http://schemas.microsoft.com/office/drawing/2014/main" id="{B8994E39-C213-4CA2-895A-C29ABCD37B22}"/>
              </a:ext>
            </a:extLst>
          </p:cNvPr>
          <p:cNvSpPr/>
          <p:nvPr/>
        </p:nvSpPr>
        <p:spPr>
          <a:xfrm>
            <a:off x="70338" y="849854"/>
            <a:ext cx="1306286" cy="1306742"/>
          </a:xfrm>
          <a:prstGeom prst="ellipse">
            <a:avLst/>
          </a:prstGeom>
          <a:noFill/>
          <a:ln w="28575">
            <a:gradFill>
              <a:gsLst>
                <a:gs pos="16000">
                  <a:srgbClr val="00B0F0"/>
                </a:gs>
                <a:gs pos="47000">
                  <a:schemeClr val="accent5">
                    <a:lumMod val="75000"/>
                  </a:schemeClr>
                </a:gs>
                <a:gs pos="73000">
                  <a:schemeClr val="accent5">
                    <a:lumMod val="75000"/>
                  </a:schemeClr>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DF6D468D-FB38-4B73-80B9-8FFD7BCCD741}"/>
              </a:ext>
            </a:extLst>
          </p:cNvPr>
          <p:cNvSpPr txBox="1"/>
          <p:nvPr/>
        </p:nvSpPr>
        <p:spPr>
          <a:xfrm>
            <a:off x="1133475" y="6268598"/>
            <a:ext cx="6115050" cy="369332"/>
          </a:xfrm>
          <a:prstGeom prst="rect">
            <a:avLst/>
          </a:prstGeom>
          <a:noFill/>
        </p:spPr>
        <p:txBody>
          <a:bodyPr wrap="square">
            <a:spAutoFit/>
          </a:bodyPr>
          <a:lstStyle/>
          <a:p>
            <a:r>
              <a:rPr lang="nl-NL" sz="1800" dirty="0">
                <a:solidFill>
                  <a:srgbClr val="0070C0"/>
                </a:solidFill>
              </a:rPr>
              <a:t>Post HBO cursus 2021</a:t>
            </a:r>
            <a:endParaRPr lang="nl-NL" dirty="0"/>
          </a:p>
        </p:txBody>
      </p:sp>
      <p:pic>
        <p:nvPicPr>
          <p:cNvPr id="10" name="Afbeelding 9">
            <a:extLst>
              <a:ext uri="{FF2B5EF4-FFF2-40B4-BE49-F238E27FC236}">
                <a16:creationId xmlns:a16="http://schemas.microsoft.com/office/drawing/2014/main" id="{A2B4E82D-F47D-4ABC-858A-AE692E7EF7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5772" y="809246"/>
            <a:ext cx="3340455" cy="5032451"/>
          </a:xfrm>
          <a:prstGeom prst="rect">
            <a:avLst/>
          </a:prstGeom>
        </p:spPr>
      </p:pic>
    </p:spTree>
    <p:extLst>
      <p:ext uri="{BB962C8B-B14F-4D97-AF65-F5344CB8AC3E}">
        <p14:creationId xmlns:p14="http://schemas.microsoft.com/office/powerpoint/2010/main" val="17761655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94776A94-AA3D-44AE-BC92-39653ACD7BAD}"/>
              </a:ext>
            </a:extLst>
          </p:cNvPr>
          <p:cNvPicPr>
            <a:picLocks noChangeAspect="1"/>
          </p:cNvPicPr>
          <p:nvPr/>
        </p:nvPicPr>
        <p:blipFill rotWithShape="1">
          <a:blip r:embed="rId2">
            <a:extLst>
              <a:ext uri="{28A0092B-C50C-407E-A947-70E740481C1C}">
                <a14:useLocalDpi xmlns:a14="http://schemas.microsoft.com/office/drawing/2010/main" val="0"/>
              </a:ext>
            </a:extLst>
          </a:blip>
          <a:srcRect l="39524" t="27568" r="25747" b="49802"/>
          <a:stretch/>
        </p:blipFill>
        <p:spPr>
          <a:xfrm>
            <a:off x="0" y="809247"/>
            <a:ext cx="1506061" cy="1387955"/>
          </a:xfrm>
          <a:prstGeom prst="rect">
            <a:avLst/>
          </a:prstGeom>
          <a:gradFill>
            <a:gsLst>
              <a:gs pos="23000">
                <a:schemeClr val="bg1"/>
              </a:gs>
              <a:gs pos="68000">
                <a:srgbClr val="21FF85"/>
              </a:gs>
              <a:gs pos="100000">
                <a:srgbClr val="00B050"/>
              </a:gs>
            </a:gsLst>
            <a:path path="circle">
              <a:fillToRect l="50000" t="130000" r="50000" b="-30000"/>
            </a:path>
          </a:gradFill>
          <a:ln>
            <a:noFill/>
          </a:ln>
        </p:spPr>
      </p:pic>
      <p:sp>
        <p:nvSpPr>
          <p:cNvPr id="3" name="Tekstvak 2">
            <a:extLst>
              <a:ext uri="{FF2B5EF4-FFF2-40B4-BE49-F238E27FC236}">
                <a16:creationId xmlns:a16="http://schemas.microsoft.com/office/drawing/2014/main" id="{D4C11CFF-7689-48CC-B0C3-52B773E3ED84}"/>
              </a:ext>
            </a:extLst>
          </p:cNvPr>
          <p:cNvSpPr txBox="1"/>
          <p:nvPr/>
        </p:nvSpPr>
        <p:spPr>
          <a:xfrm>
            <a:off x="215215" y="2091129"/>
            <a:ext cx="400110" cy="3750569"/>
          </a:xfrm>
          <a:prstGeom prst="rect">
            <a:avLst/>
          </a:prstGeom>
          <a:noFill/>
        </p:spPr>
        <p:txBody>
          <a:bodyPr vert="vert270" wrap="square" rtlCol="0">
            <a:spAutoFit/>
          </a:bodyPr>
          <a:lstStyle/>
          <a:p>
            <a:r>
              <a:rPr lang="nl-NL" sz="1400" dirty="0">
                <a:solidFill>
                  <a:schemeClr val="accent5">
                    <a:lumMod val="50000"/>
                  </a:schemeClr>
                </a:solidFill>
              </a:rPr>
              <a:t>Sensorische Integratie</a:t>
            </a:r>
            <a:r>
              <a:rPr lang="nl-NL" sz="1400" baseline="0" dirty="0">
                <a:solidFill>
                  <a:schemeClr val="accent5">
                    <a:lumMod val="50000"/>
                  </a:schemeClr>
                </a:solidFill>
              </a:rPr>
              <a:t> bij volwassenen (ASITT)</a:t>
            </a:r>
            <a:endParaRPr lang="nl-NL" sz="1400" dirty="0">
              <a:solidFill>
                <a:schemeClr val="accent5">
                  <a:lumMod val="50000"/>
                </a:schemeClr>
              </a:solidFill>
            </a:endParaRPr>
          </a:p>
        </p:txBody>
      </p:sp>
      <p:sp>
        <p:nvSpPr>
          <p:cNvPr id="4" name="Rechthoek 3">
            <a:extLst>
              <a:ext uri="{FF2B5EF4-FFF2-40B4-BE49-F238E27FC236}">
                <a16:creationId xmlns:a16="http://schemas.microsoft.com/office/drawing/2014/main" id="{13AC358E-8F6D-4EA4-8292-B077C0A30D12}"/>
              </a:ext>
            </a:extLst>
          </p:cNvPr>
          <p:cNvSpPr/>
          <p:nvPr/>
        </p:nvSpPr>
        <p:spPr>
          <a:xfrm>
            <a:off x="678425" y="13014"/>
            <a:ext cx="57351" cy="6844985"/>
          </a:xfrm>
          <a:prstGeom prst="rect">
            <a:avLst/>
          </a:prstGeom>
          <a:solidFill>
            <a:srgbClr val="00B0F0"/>
          </a:solidFill>
          <a:ln>
            <a:solidFill>
              <a:srgbClr val="81D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al 5">
            <a:extLst>
              <a:ext uri="{FF2B5EF4-FFF2-40B4-BE49-F238E27FC236}">
                <a16:creationId xmlns:a16="http://schemas.microsoft.com/office/drawing/2014/main" id="{5ECFB305-0518-49D9-8771-DD73A4AB7A91}"/>
              </a:ext>
            </a:extLst>
          </p:cNvPr>
          <p:cNvSpPr/>
          <p:nvPr/>
        </p:nvSpPr>
        <p:spPr>
          <a:xfrm>
            <a:off x="735776" y="1373812"/>
            <a:ext cx="661328" cy="654798"/>
          </a:xfrm>
          <a:prstGeom prst="ellipse">
            <a:avLst/>
          </a:prstGeom>
          <a:noFill/>
          <a:ln w="28575">
            <a:gradFill>
              <a:gsLst>
                <a:gs pos="15000">
                  <a:schemeClr val="accent5">
                    <a:lumMod val="75000"/>
                  </a:schemeClr>
                </a:gs>
                <a:gs pos="44000">
                  <a:srgbClr val="00B0F0"/>
                </a:gs>
                <a:gs pos="72000">
                  <a:srgbClr val="00B0F0"/>
                </a:gs>
                <a:gs pos="100000">
                  <a:srgbClr val="00B0F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Ovaal 6">
            <a:extLst>
              <a:ext uri="{FF2B5EF4-FFF2-40B4-BE49-F238E27FC236}">
                <a16:creationId xmlns:a16="http://schemas.microsoft.com/office/drawing/2014/main" id="{B8994E39-C213-4CA2-895A-C29ABCD37B22}"/>
              </a:ext>
            </a:extLst>
          </p:cNvPr>
          <p:cNvSpPr/>
          <p:nvPr/>
        </p:nvSpPr>
        <p:spPr>
          <a:xfrm>
            <a:off x="70338" y="849854"/>
            <a:ext cx="1306286" cy="1306742"/>
          </a:xfrm>
          <a:prstGeom prst="ellipse">
            <a:avLst/>
          </a:prstGeom>
          <a:noFill/>
          <a:ln w="28575">
            <a:gradFill>
              <a:gsLst>
                <a:gs pos="16000">
                  <a:srgbClr val="00B0F0"/>
                </a:gs>
                <a:gs pos="47000">
                  <a:schemeClr val="accent5">
                    <a:lumMod val="75000"/>
                  </a:schemeClr>
                </a:gs>
                <a:gs pos="73000">
                  <a:schemeClr val="accent5">
                    <a:lumMod val="75000"/>
                  </a:schemeClr>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DF6D468D-FB38-4B73-80B9-8FFD7BCCD741}"/>
              </a:ext>
            </a:extLst>
          </p:cNvPr>
          <p:cNvSpPr txBox="1"/>
          <p:nvPr/>
        </p:nvSpPr>
        <p:spPr>
          <a:xfrm>
            <a:off x="1066440" y="6345793"/>
            <a:ext cx="6115050" cy="369332"/>
          </a:xfrm>
          <a:prstGeom prst="rect">
            <a:avLst/>
          </a:prstGeom>
          <a:noFill/>
        </p:spPr>
        <p:txBody>
          <a:bodyPr wrap="square">
            <a:spAutoFit/>
          </a:bodyPr>
          <a:lstStyle/>
          <a:p>
            <a:r>
              <a:rPr lang="nl-NL" sz="1800" dirty="0">
                <a:solidFill>
                  <a:srgbClr val="0070C0"/>
                </a:solidFill>
              </a:rPr>
              <a:t>Post HBO cursus 2021</a:t>
            </a:r>
            <a:endParaRPr lang="nl-NL" dirty="0"/>
          </a:p>
        </p:txBody>
      </p:sp>
      <p:pic>
        <p:nvPicPr>
          <p:cNvPr id="8" name="Afbeelding 7">
            <a:extLst>
              <a:ext uri="{FF2B5EF4-FFF2-40B4-BE49-F238E27FC236}">
                <a16:creationId xmlns:a16="http://schemas.microsoft.com/office/drawing/2014/main" id="{0B918C52-6B5A-4905-845A-A5E17DE21948}"/>
              </a:ext>
            </a:extLst>
          </p:cNvPr>
          <p:cNvPicPr>
            <a:picLocks noChangeAspect="1"/>
          </p:cNvPicPr>
          <p:nvPr/>
        </p:nvPicPr>
        <p:blipFill>
          <a:blip r:embed="rId3"/>
          <a:stretch>
            <a:fillRect/>
          </a:stretch>
        </p:blipFill>
        <p:spPr>
          <a:xfrm>
            <a:off x="4071952" y="1252539"/>
            <a:ext cx="4048095" cy="4352921"/>
          </a:xfrm>
          <a:prstGeom prst="rect">
            <a:avLst/>
          </a:prstGeom>
        </p:spPr>
      </p:pic>
    </p:spTree>
    <p:extLst>
      <p:ext uri="{BB962C8B-B14F-4D97-AF65-F5344CB8AC3E}">
        <p14:creationId xmlns:p14="http://schemas.microsoft.com/office/powerpoint/2010/main" val="1481127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94776A94-AA3D-44AE-BC92-39653ACD7BAD}"/>
              </a:ext>
            </a:extLst>
          </p:cNvPr>
          <p:cNvPicPr>
            <a:picLocks noChangeAspect="1"/>
          </p:cNvPicPr>
          <p:nvPr/>
        </p:nvPicPr>
        <p:blipFill rotWithShape="1">
          <a:blip r:embed="rId2">
            <a:extLst>
              <a:ext uri="{28A0092B-C50C-407E-A947-70E740481C1C}">
                <a14:useLocalDpi xmlns:a14="http://schemas.microsoft.com/office/drawing/2010/main" val="0"/>
              </a:ext>
            </a:extLst>
          </a:blip>
          <a:srcRect l="39524" t="27568" r="25747" b="49802"/>
          <a:stretch/>
        </p:blipFill>
        <p:spPr>
          <a:xfrm>
            <a:off x="0" y="809247"/>
            <a:ext cx="1506061" cy="1387955"/>
          </a:xfrm>
          <a:prstGeom prst="rect">
            <a:avLst/>
          </a:prstGeom>
          <a:gradFill>
            <a:gsLst>
              <a:gs pos="23000">
                <a:schemeClr val="bg1"/>
              </a:gs>
              <a:gs pos="68000">
                <a:srgbClr val="21FF85"/>
              </a:gs>
              <a:gs pos="100000">
                <a:srgbClr val="00B050"/>
              </a:gs>
            </a:gsLst>
            <a:path path="circle">
              <a:fillToRect l="50000" t="130000" r="50000" b="-30000"/>
            </a:path>
          </a:gradFill>
          <a:ln>
            <a:noFill/>
          </a:ln>
        </p:spPr>
      </p:pic>
      <p:sp>
        <p:nvSpPr>
          <p:cNvPr id="3" name="Tekstvak 2">
            <a:extLst>
              <a:ext uri="{FF2B5EF4-FFF2-40B4-BE49-F238E27FC236}">
                <a16:creationId xmlns:a16="http://schemas.microsoft.com/office/drawing/2014/main" id="{D4C11CFF-7689-48CC-B0C3-52B773E3ED84}"/>
              </a:ext>
            </a:extLst>
          </p:cNvPr>
          <p:cNvSpPr txBox="1"/>
          <p:nvPr/>
        </p:nvSpPr>
        <p:spPr>
          <a:xfrm>
            <a:off x="215215" y="2091129"/>
            <a:ext cx="400110" cy="3750569"/>
          </a:xfrm>
          <a:prstGeom prst="rect">
            <a:avLst/>
          </a:prstGeom>
          <a:noFill/>
        </p:spPr>
        <p:txBody>
          <a:bodyPr vert="vert270" wrap="square" rtlCol="0">
            <a:spAutoFit/>
          </a:bodyPr>
          <a:lstStyle/>
          <a:p>
            <a:r>
              <a:rPr lang="nl-NL" sz="1400" dirty="0">
                <a:solidFill>
                  <a:schemeClr val="accent5">
                    <a:lumMod val="50000"/>
                  </a:schemeClr>
                </a:solidFill>
              </a:rPr>
              <a:t>Sensorische Integratie</a:t>
            </a:r>
            <a:r>
              <a:rPr lang="nl-NL" sz="1400" baseline="0" dirty="0">
                <a:solidFill>
                  <a:schemeClr val="accent5">
                    <a:lumMod val="50000"/>
                  </a:schemeClr>
                </a:solidFill>
              </a:rPr>
              <a:t> bij volwassenen (ASITT)</a:t>
            </a:r>
            <a:endParaRPr lang="nl-NL" sz="1400" dirty="0">
              <a:solidFill>
                <a:schemeClr val="accent5">
                  <a:lumMod val="50000"/>
                </a:schemeClr>
              </a:solidFill>
            </a:endParaRPr>
          </a:p>
        </p:txBody>
      </p:sp>
      <p:sp>
        <p:nvSpPr>
          <p:cNvPr id="4" name="Rechthoek 3">
            <a:extLst>
              <a:ext uri="{FF2B5EF4-FFF2-40B4-BE49-F238E27FC236}">
                <a16:creationId xmlns:a16="http://schemas.microsoft.com/office/drawing/2014/main" id="{13AC358E-8F6D-4EA4-8292-B077C0A30D12}"/>
              </a:ext>
            </a:extLst>
          </p:cNvPr>
          <p:cNvSpPr/>
          <p:nvPr/>
        </p:nvSpPr>
        <p:spPr>
          <a:xfrm>
            <a:off x="678425" y="13014"/>
            <a:ext cx="57351" cy="6844985"/>
          </a:xfrm>
          <a:prstGeom prst="rect">
            <a:avLst/>
          </a:prstGeom>
          <a:solidFill>
            <a:srgbClr val="00B0F0"/>
          </a:solidFill>
          <a:ln>
            <a:solidFill>
              <a:srgbClr val="81DE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al 5">
            <a:extLst>
              <a:ext uri="{FF2B5EF4-FFF2-40B4-BE49-F238E27FC236}">
                <a16:creationId xmlns:a16="http://schemas.microsoft.com/office/drawing/2014/main" id="{5ECFB305-0518-49D9-8771-DD73A4AB7A91}"/>
              </a:ext>
            </a:extLst>
          </p:cNvPr>
          <p:cNvSpPr/>
          <p:nvPr/>
        </p:nvSpPr>
        <p:spPr>
          <a:xfrm>
            <a:off x="735776" y="1373812"/>
            <a:ext cx="661328" cy="654798"/>
          </a:xfrm>
          <a:prstGeom prst="ellipse">
            <a:avLst/>
          </a:prstGeom>
          <a:noFill/>
          <a:ln w="28575">
            <a:gradFill>
              <a:gsLst>
                <a:gs pos="15000">
                  <a:schemeClr val="accent5">
                    <a:lumMod val="75000"/>
                  </a:schemeClr>
                </a:gs>
                <a:gs pos="44000">
                  <a:srgbClr val="00B0F0"/>
                </a:gs>
                <a:gs pos="72000">
                  <a:srgbClr val="00B0F0"/>
                </a:gs>
                <a:gs pos="100000">
                  <a:srgbClr val="00B0F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p>
        </p:txBody>
      </p:sp>
      <p:sp>
        <p:nvSpPr>
          <p:cNvPr id="7" name="Ovaal 6">
            <a:extLst>
              <a:ext uri="{FF2B5EF4-FFF2-40B4-BE49-F238E27FC236}">
                <a16:creationId xmlns:a16="http://schemas.microsoft.com/office/drawing/2014/main" id="{B8994E39-C213-4CA2-895A-C29ABCD37B22}"/>
              </a:ext>
            </a:extLst>
          </p:cNvPr>
          <p:cNvSpPr/>
          <p:nvPr/>
        </p:nvSpPr>
        <p:spPr>
          <a:xfrm>
            <a:off x="70338" y="849854"/>
            <a:ext cx="1306286" cy="1306742"/>
          </a:xfrm>
          <a:prstGeom prst="ellipse">
            <a:avLst/>
          </a:prstGeom>
          <a:noFill/>
          <a:ln w="28575">
            <a:gradFill>
              <a:gsLst>
                <a:gs pos="16000">
                  <a:srgbClr val="00B0F0"/>
                </a:gs>
                <a:gs pos="47000">
                  <a:schemeClr val="accent5">
                    <a:lumMod val="75000"/>
                  </a:schemeClr>
                </a:gs>
                <a:gs pos="73000">
                  <a:schemeClr val="accent5">
                    <a:lumMod val="75000"/>
                  </a:schemeClr>
                </a:gs>
                <a:gs pos="100000">
                  <a:schemeClr val="accent5">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ekstvak 8">
            <a:extLst>
              <a:ext uri="{FF2B5EF4-FFF2-40B4-BE49-F238E27FC236}">
                <a16:creationId xmlns:a16="http://schemas.microsoft.com/office/drawing/2014/main" id="{DF6D468D-FB38-4B73-80B9-8FFD7BCCD741}"/>
              </a:ext>
            </a:extLst>
          </p:cNvPr>
          <p:cNvSpPr txBox="1"/>
          <p:nvPr/>
        </p:nvSpPr>
        <p:spPr>
          <a:xfrm>
            <a:off x="1114425" y="6268521"/>
            <a:ext cx="6115050" cy="369332"/>
          </a:xfrm>
          <a:prstGeom prst="rect">
            <a:avLst/>
          </a:prstGeom>
          <a:noFill/>
        </p:spPr>
        <p:txBody>
          <a:bodyPr wrap="square">
            <a:spAutoFit/>
          </a:bodyPr>
          <a:lstStyle/>
          <a:p>
            <a:r>
              <a:rPr lang="nl-NL" sz="1800" dirty="0">
                <a:solidFill>
                  <a:srgbClr val="0070C0"/>
                </a:solidFill>
              </a:rPr>
              <a:t>Post HBO cursus 2021</a:t>
            </a:r>
            <a:endParaRPr lang="nl-NL" dirty="0"/>
          </a:p>
        </p:txBody>
      </p:sp>
      <p:pic>
        <p:nvPicPr>
          <p:cNvPr id="10" name="Afbeelding 9">
            <a:extLst>
              <a:ext uri="{FF2B5EF4-FFF2-40B4-BE49-F238E27FC236}">
                <a16:creationId xmlns:a16="http://schemas.microsoft.com/office/drawing/2014/main" id="{1F734BE0-9D38-4A38-9578-6EB40EA71442}"/>
              </a:ext>
            </a:extLst>
          </p:cNvPr>
          <p:cNvPicPr>
            <a:picLocks noChangeAspect="1"/>
          </p:cNvPicPr>
          <p:nvPr/>
        </p:nvPicPr>
        <p:blipFill>
          <a:blip r:embed="rId3"/>
          <a:stretch>
            <a:fillRect/>
          </a:stretch>
        </p:blipFill>
        <p:spPr>
          <a:xfrm>
            <a:off x="3411558" y="369332"/>
            <a:ext cx="5888271" cy="6268521"/>
          </a:xfrm>
          <a:prstGeom prst="rect">
            <a:avLst/>
          </a:prstGeom>
        </p:spPr>
      </p:pic>
    </p:spTree>
    <p:extLst>
      <p:ext uri="{BB962C8B-B14F-4D97-AF65-F5344CB8AC3E}">
        <p14:creationId xmlns:p14="http://schemas.microsoft.com/office/powerpoint/2010/main" val="22098485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A0CFC5-E858-459F-B431-5243D2C22954}"/>
              </a:ext>
            </a:extLst>
          </p:cNvPr>
          <p:cNvSpPr>
            <a:spLocks noGrp="1"/>
          </p:cNvSpPr>
          <p:nvPr>
            <p:ph type="title"/>
          </p:nvPr>
        </p:nvSpPr>
        <p:spPr>
          <a:xfrm>
            <a:off x="1576401" y="365129"/>
            <a:ext cx="9777401" cy="5811227"/>
          </a:xfrm>
        </p:spPr>
        <p:txBody>
          <a:bodyPr>
            <a:normAutofit/>
          </a:bodyPr>
          <a:lstStyle/>
          <a:p>
            <a:r>
              <a:rPr lang="nl-NL" sz="6000" dirty="0">
                <a:latin typeface="+mn-lt"/>
              </a:rPr>
              <a:t>			Diep zitten</a:t>
            </a:r>
          </a:p>
        </p:txBody>
      </p:sp>
    </p:spTree>
    <p:extLst>
      <p:ext uri="{BB962C8B-B14F-4D97-AF65-F5344CB8AC3E}">
        <p14:creationId xmlns:p14="http://schemas.microsoft.com/office/powerpoint/2010/main" val="17841846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3D2CCD-673F-4B39-B37A-739F140F318D}"/>
              </a:ext>
            </a:extLst>
          </p:cNvPr>
          <p:cNvSpPr>
            <a:spLocks noGrp="1"/>
          </p:cNvSpPr>
          <p:nvPr>
            <p:ph type="ctrTitle"/>
          </p:nvPr>
        </p:nvSpPr>
        <p:spPr>
          <a:xfrm>
            <a:off x="1524000" y="1122363"/>
            <a:ext cx="9144000" cy="930881"/>
          </a:xfrm>
        </p:spPr>
        <p:txBody>
          <a:bodyPr/>
          <a:lstStyle/>
          <a:p>
            <a:r>
              <a:rPr lang="nl-NL" dirty="0">
                <a:latin typeface="+mn-lt"/>
              </a:rPr>
              <a:t>Regulatie oefeningen</a:t>
            </a:r>
          </a:p>
        </p:txBody>
      </p:sp>
      <p:sp>
        <p:nvSpPr>
          <p:cNvPr id="3" name="Ondertitel 2">
            <a:extLst>
              <a:ext uri="{FF2B5EF4-FFF2-40B4-BE49-F238E27FC236}">
                <a16:creationId xmlns:a16="http://schemas.microsoft.com/office/drawing/2014/main" id="{AC754091-C4F7-4DC4-BD82-B7F629576EA5}"/>
              </a:ext>
            </a:extLst>
          </p:cNvPr>
          <p:cNvSpPr>
            <a:spLocks noGrp="1"/>
          </p:cNvSpPr>
          <p:nvPr>
            <p:ph type="subTitle" idx="1"/>
          </p:nvPr>
        </p:nvSpPr>
        <p:spPr>
          <a:xfrm>
            <a:off x="1612668" y="2984269"/>
            <a:ext cx="6492241" cy="2643447"/>
          </a:xfrm>
        </p:spPr>
        <p:txBody>
          <a:bodyPr/>
          <a:lstStyle/>
          <a:p>
            <a:pPr marL="342900" indent="-342900" algn="l">
              <a:buFont typeface="Wingdings" panose="05000000000000000000" pitchFamily="2" charset="2"/>
              <a:buChar char="§"/>
            </a:pPr>
            <a:r>
              <a:rPr lang="nl-NL" dirty="0"/>
              <a:t> Voeten vegen</a:t>
            </a:r>
          </a:p>
          <a:p>
            <a:pPr marL="342900" indent="-342900" algn="l">
              <a:buFont typeface="Wingdings" panose="05000000000000000000" pitchFamily="2" charset="2"/>
              <a:buChar char="§"/>
            </a:pPr>
            <a:r>
              <a:rPr lang="nl-NL" dirty="0"/>
              <a:t> Opstaan en gaan zitten</a:t>
            </a:r>
          </a:p>
          <a:p>
            <a:pPr marL="342900" indent="-342900" algn="l">
              <a:buFont typeface="Wingdings" panose="05000000000000000000" pitchFamily="2" charset="2"/>
              <a:buChar char="§"/>
            </a:pPr>
            <a:r>
              <a:rPr lang="nl-NL" dirty="0"/>
              <a:t> Therapeutisch lopen</a:t>
            </a:r>
          </a:p>
        </p:txBody>
      </p:sp>
    </p:spTree>
    <p:extLst>
      <p:ext uri="{BB962C8B-B14F-4D97-AF65-F5344CB8AC3E}">
        <p14:creationId xmlns:p14="http://schemas.microsoft.com/office/powerpoint/2010/main" val="2443516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Het ontstaan van de ASITT</a:t>
            </a:r>
          </a:p>
        </p:txBody>
      </p:sp>
      <p:sp>
        <p:nvSpPr>
          <p:cNvPr id="3" name="Tijdelijke aanduiding voor inhoud 2"/>
          <p:cNvSpPr>
            <a:spLocks noGrp="1"/>
          </p:cNvSpPr>
          <p:nvPr>
            <p:ph idx="1"/>
          </p:nvPr>
        </p:nvSpPr>
        <p:spPr/>
        <p:txBody>
          <a:bodyPr>
            <a:normAutofit/>
          </a:bodyPr>
          <a:lstStyle/>
          <a:p>
            <a:endParaRPr lang="nl-NL" dirty="0"/>
          </a:p>
          <a:p>
            <a:endParaRPr lang="nl-NL" dirty="0"/>
          </a:p>
          <a:p>
            <a:endParaRPr lang="nl-NL" dirty="0"/>
          </a:p>
          <a:p>
            <a:endParaRPr lang="nl-NL" dirty="0"/>
          </a:p>
          <a:p>
            <a:endParaRPr lang="nl-NL" dirty="0"/>
          </a:p>
          <a:p>
            <a:r>
              <a:rPr lang="nl-NL" dirty="0"/>
              <a:t>Drs. E. Bakker-Timmerman, ergotherapeut en orthopedagoog</a:t>
            </a:r>
          </a:p>
          <a:p>
            <a:pPr marL="0" indent="0">
              <a:buNone/>
            </a:pPr>
            <a:r>
              <a:rPr lang="nl-NL" dirty="0"/>
              <a:t>   Ontwikkelaar van het ASITT protocol</a:t>
            </a:r>
          </a:p>
        </p:txBody>
      </p:sp>
      <p:pic>
        <p:nvPicPr>
          <p:cNvPr id="4" name="Afbeelding 3" descr="Afbeelding met persoon, buiten, boom&#10;&#10;Automatisch gegenereerde beschrijving">
            <a:extLst>
              <a:ext uri="{FF2B5EF4-FFF2-40B4-BE49-F238E27FC236}">
                <a16:creationId xmlns:a16="http://schemas.microsoft.com/office/drawing/2014/main" id="{CA55AE79-588F-403E-8C53-E67F620BDC5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8362" y="1825625"/>
            <a:ext cx="2543175" cy="2486025"/>
          </a:xfrm>
          <a:prstGeom prst="rect">
            <a:avLst/>
          </a:prstGeom>
          <a:noFill/>
        </p:spPr>
      </p:pic>
    </p:spTree>
    <p:extLst>
      <p:ext uri="{BB962C8B-B14F-4D97-AF65-F5344CB8AC3E}">
        <p14:creationId xmlns:p14="http://schemas.microsoft.com/office/powerpoint/2010/main" val="31753063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lgn="ctr">
              <a:buNone/>
            </a:pPr>
            <a:r>
              <a:rPr lang="nl-NL" sz="6000" dirty="0"/>
              <a:t>Vragen?</a:t>
            </a:r>
          </a:p>
        </p:txBody>
      </p:sp>
    </p:spTree>
    <p:extLst>
      <p:ext uri="{BB962C8B-B14F-4D97-AF65-F5344CB8AC3E}">
        <p14:creationId xmlns:p14="http://schemas.microsoft.com/office/powerpoint/2010/main" val="28456353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8" name="Group 40">
            <a:extLst>
              <a:ext uri="{FF2B5EF4-FFF2-40B4-BE49-F238E27FC236}">
                <a16:creationId xmlns:a16="http://schemas.microsoft.com/office/drawing/2014/main" id="{AB2FAF3C-F36A-4612-B00B-E737FEB1E0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42" name="Freeform 5">
              <a:extLst>
                <a:ext uri="{FF2B5EF4-FFF2-40B4-BE49-F238E27FC236}">
                  <a16:creationId xmlns:a16="http://schemas.microsoft.com/office/drawing/2014/main" id="{23420AEB-7D6F-4338-9CD8-7B96376170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9674" y="1298404"/>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3" name="Freeform 6">
              <a:extLst>
                <a:ext uri="{FF2B5EF4-FFF2-40B4-BE49-F238E27FC236}">
                  <a16:creationId xmlns:a16="http://schemas.microsoft.com/office/drawing/2014/main" id="{9551E9D5-67C0-42B0-9796-909C1B9DF7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0451" y="2018236"/>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4" name="Freeform 7">
              <a:extLst>
                <a:ext uri="{FF2B5EF4-FFF2-40B4-BE49-F238E27FC236}">
                  <a16:creationId xmlns:a16="http://schemas.microsoft.com/office/drawing/2014/main" id="{9CB4C9E0-236E-426D-88FB-50ACF81BC9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1351" y="1788400"/>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5" name="Freeform 8">
              <a:extLst>
                <a:ext uri="{FF2B5EF4-FFF2-40B4-BE49-F238E27FC236}">
                  <a16:creationId xmlns:a16="http://schemas.microsoft.com/office/drawing/2014/main" id="{1A11A9AC-1E25-429F-A3A8-67DED3DF454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49842"/>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6" name="Freeform 9">
              <a:extLst>
                <a:ext uri="{FF2B5EF4-FFF2-40B4-BE49-F238E27FC236}">
                  <a16:creationId xmlns:a16="http://schemas.microsoft.com/office/drawing/2014/main" id="{66E126C4-E1AC-4DDC-87CB-5D8B4605C8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6186246"/>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Freeform 10">
              <a:extLst>
                <a:ext uri="{FF2B5EF4-FFF2-40B4-BE49-F238E27FC236}">
                  <a16:creationId xmlns:a16="http://schemas.microsoft.com/office/drawing/2014/main" id="{B1DE6C75-DCE1-4942-8E8D-ECA1D1773C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1881"/>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Freeform 11">
              <a:extLst>
                <a:ext uri="{FF2B5EF4-FFF2-40B4-BE49-F238E27FC236}">
                  <a16:creationId xmlns:a16="http://schemas.microsoft.com/office/drawing/2014/main" id="{F5459AD3-234D-4C3B-BD9C-92B3377BDB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26601" y="5579"/>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Freeform 12">
              <a:extLst>
                <a:ext uri="{FF2B5EF4-FFF2-40B4-BE49-F238E27FC236}">
                  <a16:creationId xmlns:a16="http://schemas.microsoft.com/office/drawing/2014/main" id="{5593DA70-95B1-425C-BF35-F923099D6F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Freeform 13">
              <a:extLst>
                <a:ext uri="{FF2B5EF4-FFF2-40B4-BE49-F238E27FC236}">
                  <a16:creationId xmlns:a16="http://schemas.microsoft.com/office/drawing/2014/main" id="{0514C5B5-A5F4-4421-879B-17D39CA644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21889" y="5579"/>
              <a:ext cx="5588000" cy="6866337"/>
            </a:xfrm>
            <a:custGeom>
              <a:avLst/>
              <a:gdLst>
                <a:gd name="T0" fmla="*/ 1067 w 1174"/>
                <a:gd name="T1" fmla="*/ 1440 h 1440"/>
                <a:gd name="T2" fmla="*/ 698 w 1174"/>
                <a:gd name="T3" fmla="*/ 577 h 1440"/>
                <a:gd name="T4" fmla="*/ 0 w 1174"/>
                <a:gd name="T5" fmla="*/ 0 h 1440"/>
              </a:gdLst>
              <a:ahLst/>
              <a:cxnLst>
                <a:cxn ang="0">
                  <a:pos x="T0" y="T1"/>
                </a:cxn>
                <a:cxn ang="0">
                  <a:pos x="T2" y="T3"/>
                </a:cxn>
                <a:cxn ang="0">
                  <a:pos x="T4" y="T5"/>
                </a:cxn>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Freeform 14">
              <a:extLst>
                <a:ext uri="{FF2B5EF4-FFF2-40B4-BE49-F238E27FC236}">
                  <a16:creationId xmlns:a16="http://schemas.microsoft.com/office/drawing/2014/main" id="{E165685F-E0CE-4CA0-9ECE-F8AE4F3D5EF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01" y="790"/>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Freeform 15">
              <a:extLst>
                <a:ext uri="{FF2B5EF4-FFF2-40B4-BE49-F238E27FC236}">
                  <a16:creationId xmlns:a16="http://schemas.microsoft.com/office/drawing/2014/main" id="{C556BC16-0C87-4FD9-A109-F5AB2056C5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12389" y="5579"/>
              <a:ext cx="5497513" cy="6866337"/>
            </a:xfrm>
            <a:custGeom>
              <a:avLst/>
              <a:gdLst>
                <a:gd name="T0" fmla="*/ 1056 w 1155"/>
                <a:gd name="T1" fmla="*/ 1440 h 1440"/>
                <a:gd name="T2" fmla="*/ 686 w 1155"/>
                <a:gd name="T3" fmla="*/ 580 h 1440"/>
                <a:gd name="T4" fmla="*/ 0 w 1155"/>
                <a:gd name="T5" fmla="*/ 0 h 1440"/>
              </a:gdLst>
              <a:ahLst/>
              <a:cxnLst>
                <a:cxn ang="0">
                  <a:pos x="T0" y="T1"/>
                </a:cxn>
                <a:cxn ang="0">
                  <a:pos x="T2" y="T3"/>
                </a:cxn>
                <a:cxn ang="0">
                  <a:pos x="T4" y="T5"/>
                </a:cxn>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3" name="Freeform 16">
              <a:extLst>
                <a:ext uri="{FF2B5EF4-FFF2-40B4-BE49-F238E27FC236}">
                  <a16:creationId xmlns:a16="http://schemas.microsoft.com/office/drawing/2014/main" id="{DD9A975C-A4CA-4A81-8CA9-BF5A2995F0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1" y="5579"/>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4" name="Freeform 17">
              <a:extLst>
                <a:ext uri="{FF2B5EF4-FFF2-40B4-BE49-F238E27FC236}">
                  <a16:creationId xmlns:a16="http://schemas.microsoft.com/office/drawing/2014/main" id="{5B9767C7-72DF-4C7F-8A04-C8D67B7156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10826" y="790"/>
              <a:ext cx="5522913" cy="6871126"/>
            </a:xfrm>
            <a:custGeom>
              <a:avLst/>
              <a:gdLst>
                <a:gd name="T0" fmla="*/ 1053 w 1160"/>
                <a:gd name="T1" fmla="*/ 1441 h 1441"/>
                <a:gd name="T2" fmla="*/ 705 w 1160"/>
                <a:gd name="T3" fmla="*/ 599 h 1441"/>
                <a:gd name="T4" fmla="*/ 0 w 1160"/>
                <a:gd name="T5" fmla="*/ 0 h 1441"/>
              </a:gdLst>
              <a:ahLst/>
              <a:cxnLst>
                <a:cxn ang="0">
                  <a:pos x="T0" y="T1"/>
                </a:cxn>
                <a:cxn ang="0">
                  <a:pos x="T2" y="T3"/>
                </a:cxn>
                <a:cxn ang="0">
                  <a:pos x="T4" y="T5"/>
                </a:cxn>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5" name="Freeform 18">
              <a:extLst>
                <a:ext uri="{FF2B5EF4-FFF2-40B4-BE49-F238E27FC236}">
                  <a16:creationId xmlns:a16="http://schemas.microsoft.com/office/drawing/2014/main" id="{693F6BB9-0055-42AC-8866-E65D927550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63239" y="5579"/>
              <a:ext cx="5413375" cy="6866337"/>
            </a:xfrm>
            <a:custGeom>
              <a:avLst/>
              <a:gdLst>
                <a:gd name="T0" fmla="*/ 1040 w 1137"/>
                <a:gd name="T1" fmla="*/ 1440 h 1440"/>
                <a:gd name="T2" fmla="*/ 698 w 1137"/>
                <a:gd name="T3" fmla="*/ 611 h 1440"/>
                <a:gd name="T4" fmla="*/ 0 w 1137"/>
                <a:gd name="T5" fmla="*/ 0 h 1440"/>
              </a:gdLst>
              <a:ahLst/>
              <a:cxnLst>
                <a:cxn ang="0">
                  <a:pos x="T0" y="T1"/>
                </a:cxn>
                <a:cxn ang="0">
                  <a:pos x="T2" y="T3"/>
                </a:cxn>
                <a:cxn ang="0">
                  <a:pos x="T4" y="T5"/>
                </a:cxn>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6" name="Freeform 19">
              <a:extLst>
                <a:ext uri="{FF2B5EF4-FFF2-40B4-BE49-F238E27FC236}">
                  <a16:creationId xmlns:a16="http://schemas.microsoft.com/office/drawing/2014/main" id="{BA9A3435-1B30-4618-BB50-E0369BD075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877576" y="5579"/>
              <a:ext cx="5037138" cy="6861550"/>
            </a:xfrm>
            <a:custGeom>
              <a:avLst/>
              <a:gdLst>
                <a:gd name="T0" fmla="*/ 1011 w 1058"/>
                <a:gd name="T1" fmla="*/ 1439 h 1439"/>
                <a:gd name="T2" fmla="*/ 648 w 1058"/>
                <a:gd name="T3" fmla="*/ 617 h 1439"/>
                <a:gd name="T4" fmla="*/ 0 w 1058"/>
                <a:gd name="T5" fmla="*/ 0 h 1439"/>
              </a:gdLst>
              <a:ahLst/>
              <a:cxnLst>
                <a:cxn ang="0">
                  <a:pos x="T0" y="T1"/>
                </a:cxn>
                <a:cxn ang="0">
                  <a:pos x="T2" y="T3"/>
                </a:cxn>
                <a:cxn ang="0">
                  <a:pos x="T4" y="T5"/>
                </a:cxn>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7" name="Freeform 20">
              <a:extLst>
                <a:ext uri="{FF2B5EF4-FFF2-40B4-BE49-F238E27FC236}">
                  <a16:creationId xmlns:a16="http://schemas.microsoft.com/office/drawing/2014/main" id="{2D60252F-2011-4924-81EC-B25F50634C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68289" y="5579"/>
              <a:ext cx="3417888" cy="2742066"/>
            </a:xfrm>
            <a:custGeom>
              <a:avLst/>
              <a:gdLst>
                <a:gd name="T0" fmla="*/ 718 w 718"/>
                <a:gd name="T1" fmla="*/ 575 h 575"/>
                <a:gd name="T2" fmla="*/ 0 w 718"/>
                <a:gd name="T3" fmla="*/ 0 h 575"/>
              </a:gdLst>
              <a:ahLst/>
              <a:cxnLst>
                <a:cxn ang="0">
                  <a:pos x="T0" y="T1"/>
                </a:cxn>
                <a:cxn ang="0">
                  <a:pos x="T2" y="T3"/>
                </a:cxn>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8" name="Freeform 21">
              <a:extLst>
                <a:ext uri="{FF2B5EF4-FFF2-40B4-BE49-F238E27FC236}">
                  <a16:creationId xmlns:a16="http://schemas.microsoft.com/office/drawing/2014/main" id="{850B7881-58E3-4C9F-9ADB-04F92D4C4D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235014" y="10367"/>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9" name="Freeform 22">
              <a:extLst>
                <a:ext uri="{FF2B5EF4-FFF2-40B4-BE49-F238E27FC236}">
                  <a16:creationId xmlns:a16="http://schemas.microsoft.com/office/drawing/2014/main" id="{FA90BB2F-2D4A-40BD-90CE-5CF30EC8D4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20826" y="5579"/>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0" name="Freeform 23">
              <a:extLst>
                <a:ext uri="{FF2B5EF4-FFF2-40B4-BE49-F238E27FC236}">
                  <a16:creationId xmlns:a16="http://schemas.microsoft.com/office/drawing/2014/main" id="{4DA0AE8C-7215-4A64-B19F-3F0F3E6A6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0826" y="5579"/>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69" name="Isosceles Triangle 39">
            <a:extLst>
              <a:ext uri="{FF2B5EF4-FFF2-40B4-BE49-F238E27FC236}">
                <a16:creationId xmlns:a16="http://schemas.microsoft.com/office/drawing/2014/main" id="{D8DAE7B8-0656-422E-9515-E10952688A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892384" y="4386808"/>
            <a:ext cx="407233" cy="351063"/>
          </a:xfrm>
          <a:prstGeom prst="triangle">
            <a:avLst/>
          </a:prstGeom>
          <a:solidFill>
            <a:srgbClr val="15C8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94F9035-D3B7-4E57-BB7E-E0880779B801}"/>
              </a:ext>
            </a:extLst>
          </p:cNvPr>
          <p:cNvSpPr>
            <a:spLocks noGrp="1"/>
          </p:cNvSpPr>
          <p:nvPr>
            <p:ph type="title"/>
          </p:nvPr>
        </p:nvSpPr>
        <p:spPr>
          <a:xfrm>
            <a:off x="2048256" y="4617720"/>
            <a:ext cx="8083296" cy="941832"/>
          </a:xfrm>
        </p:spPr>
        <p:txBody>
          <a:bodyPr vert="horz" lIns="91440" tIns="45720" rIns="91440" bIns="45720" rtlCol="0" anchor="b">
            <a:normAutofit/>
          </a:bodyPr>
          <a:lstStyle/>
          <a:p>
            <a:pPr algn="ctr" defTabSz="914400"/>
            <a:r>
              <a:rPr lang="en-US" sz="4000"/>
              <a:t>Huiswerk</a:t>
            </a:r>
          </a:p>
        </p:txBody>
      </p:sp>
      <p:sp>
        <p:nvSpPr>
          <p:cNvPr id="70" name="Rectangle 63">
            <a:extLst>
              <a:ext uri="{FF2B5EF4-FFF2-40B4-BE49-F238E27FC236}">
                <a16:creationId xmlns:a16="http://schemas.microsoft.com/office/drawing/2014/main" id="{A363DA99-BE95-4C06-82AA-917ED6556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2847" y="954593"/>
            <a:ext cx="6086306" cy="3432215"/>
          </a:xfrm>
          <a:prstGeom prst="rect">
            <a:avLst/>
          </a:prstGeom>
          <a:solidFill>
            <a:schemeClr val="bg1"/>
          </a:solidFill>
          <a:ln w="19050">
            <a:solidFill>
              <a:srgbClr val="15C844"/>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Afbeelding met tekst&#10;&#10;Automatisch gegenereerde beschrijving">
            <a:extLst>
              <a:ext uri="{FF2B5EF4-FFF2-40B4-BE49-F238E27FC236}">
                <a16:creationId xmlns:a16="http://schemas.microsoft.com/office/drawing/2014/main" id="{610AB70D-C2CC-42FB-91E6-E246D4D3D67B}"/>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4294" b="2"/>
          <a:stretch/>
        </p:blipFill>
        <p:spPr>
          <a:xfrm>
            <a:off x="3218688" y="1124712"/>
            <a:ext cx="5760720" cy="3099816"/>
          </a:xfrm>
          <a:prstGeom prst="rect">
            <a:avLst/>
          </a:prstGeom>
        </p:spPr>
      </p:pic>
      <p:sp>
        <p:nvSpPr>
          <p:cNvPr id="5" name="Tekstvak 4">
            <a:extLst>
              <a:ext uri="{FF2B5EF4-FFF2-40B4-BE49-F238E27FC236}">
                <a16:creationId xmlns:a16="http://schemas.microsoft.com/office/drawing/2014/main" id="{6D4840F0-E608-44E1-94E8-3A8AEA0101C6}"/>
              </a:ext>
            </a:extLst>
          </p:cNvPr>
          <p:cNvSpPr txBox="1"/>
          <p:nvPr/>
        </p:nvSpPr>
        <p:spPr>
          <a:xfrm>
            <a:off x="6540920" y="4024473"/>
            <a:ext cx="2438488" cy="200055"/>
          </a:xfrm>
          <a:prstGeom prst="rect">
            <a:avLst/>
          </a:prstGeom>
          <a:solidFill>
            <a:srgbClr val="000000"/>
          </a:solidFill>
        </p:spPr>
        <p:txBody>
          <a:bodyPr wrap="none" rtlCol="0">
            <a:spAutoFit/>
          </a:bodyPr>
          <a:lstStyle/>
          <a:p>
            <a:pPr algn="r">
              <a:spcAft>
                <a:spcPts val="600"/>
              </a:spcAft>
            </a:pPr>
            <a:r>
              <a:rPr lang="nl-NL" sz="700">
                <a:solidFill>
                  <a:srgbClr val="FFFFFF"/>
                </a:solidFill>
                <a:hlinkClick r:id="rId3" tooltip="https://maken.wikiwijs.nl/162407/Arrangement_2_lichaam_in_stand_houden">
                  <a:extLst>
                    <a:ext uri="{A12FA001-AC4F-418D-AE19-62706E023703}">
                      <ahyp:hlinkClr xmlns:ahyp="http://schemas.microsoft.com/office/drawing/2018/hyperlinkcolor" val="tx"/>
                    </a:ext>
                  </a:extLst>
                </a:hlinkClick>
              </a:rPr>
              <a:t>Deze foto</a:t>
            </a:r>
            <a:r>
              <a:rPr lang="nl-NL" sz="700">
                <a:solidFill>
                  <a:srgbClr val="FFFFFF"/>
                </a:solidFill>
              </a:rPr>
              <a:t> van Onbekende auteur is gelicentieerd onder </a:t>
            </a:r>
            <a:r>
              <a:rPr lang="nl-NL"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nl-NL" sz="700">
              <a:solidFill>
                <a:srgbClr val="FFFFFF"/>
              </a:solidFill>
            </a:endParaRPr>
          </a:p>
        </p:txBody>
      </p:sp>
    </p:spTree>
    <p:extLst>
      <p:ext uri="{BB962C8B-B14F-4D97-AF65-F5344CB8AC3E}">
        <p14:creationId xmlns:p14="http://schemas.microsoft.com/office/powerpoint/2010/main" val="157852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nl-NL" dirty="0">
                <a:solidFill>
                  <a:srgbClr val="404040"/>
                </a:solidFill>
              </a:rPr>
              <a:t>  S.I. In Nederland</a:t>
            </a:r>
            <a:endParaRPr lang="nl-NL" altLang="nl-NL" dirty="0">
              <a:solidFill>
                <a:srgbClr val="404040"/>
              </a:solidFill>
            </a:endParaRPr>
          </a:p>
        </p:txBody>
      </p:sp>
      <p:sp>
        <p:nvSpPr>
          <p:cNvPr id="7171" name="Rectangle 3"/>
          <p:cNvSpPr>
            <a:spLocks noGrp="1" noChangeArrowheads="1"/>
          </p:cNvSpPr>
          <p:nvPr>
            <p:ph idx="1"/>
          </p:nvPr>
        </p:nvSpPr>
        <p:spPr>
          <a:xfrm>
            <a:off x="1312987" y="1112839"/>
            <a:ext cx="10269415" cy="5505451"/>
          </a:xfrm>
        </p:spPr>
        <p:txBody>
          <a:bodyPr/>
          <a:lstStyle/>
          <a:p>
            <a:pPr eaLnBrk="1" hangingPunct="1">
              <a:buFont typeface="Wingdings 2" charset="2"/>
              <a:buChar char=""/>
            </a:pPr>
            <a:endParaRPr lang="en-US" altLang="nl-NL" dirty="0">
              <a:solidFill>
                <a:srgbClr val="404040"/>
              </a:solidFill>
            </a:endParaRPr>
          </a:p>
          <a:p>
            <a:pPr lvl="1">
              <a:buFont typeface="Wingdings" panose="05000000000000000000" pitchFamily="2" charset="2"/>
              <a:buChar char="§"/>
            </a:pPr>
            <a:r>
              <a:rPr lang="en-US" altLang="nl-NL" dirty="0" err="1">
                <a:solidFill>
                  <a:srgbClr val="404040"/>
                </a:solidFill>
              </a:rPr>
              <a:t>Opleiding</a:t>
            </a:r>
            <a:r>
              <a:rPr lang="en-US" altLang="nl-NL" dirty="0">
                <a:solidFill>
                  <a:srgbClr val="404040"/>
                </a:solidFill>
              </a:rPr>
              <a:t> in Haarlem door Lynn Horowitz, 1980, NCSI</a:t>
            </a:r>
          </a:p>
          <a:p>
            <a:pPr lvl="1">
              <a:buFont typeface="Wingdings" panose="05000000000000000000" pitchFamily="2" charset="2"/>
              <a:buChar char="§"/>
            </a:pPr>
            <a:r>
              <a:rPr lang="en-US" altLang="nl-NL" dirty="0" err="1">
                <a:solidFill>
                  <a:srgbClr val="404040"/>
                </a:solidFill>
              </a:rPr>
              <a:t>Overgenomen</a:t>
            </a:r>
            <a:r>
              <a:rPr lang="en-US" altLang="nl-NL" dirty="0">
                <a:solidFill>
                  <a:srgbClr val="404040"/>
                </a:solidFill>
              </a:rPr>
              <a:t> door de Transfer </a:t>
            </a:r>
            <a:r>
              <a:rPr lang="en-US" altLang="nl-NL" dirty="0" err="1">
                <a:solidFill>
                  <a:srgbClr val="404040"/>
                </a:solidFill>
              </a:rPr>
              <a:t>Groep</a:t>
            </a:r>
            <a:r>
              <a:rPr lang="en-US" altLang="nl-NL" dirty="0">
                <a:solidFill>
                  <a:srgbClr val="404040"/>
                </a:solidFill>
              </a:rPr>
              <a:t> Rotterdam, 1998 </a:t>
            </a:r>
          </a:p>
          <a:p>
            <a:pPr lvl="1">
              <a:buFont typeface="Wingdings" panose="05000000000000000000" pitchFamily="2" charset="2"/>
              <a:buChar char="§"/>
            </a:pPr>
            <a:r>
              <a:rPr lang="en-US" altLang="nl-NL" dirty="0">
                <a:solidFill>
                  <a:srgbClr val="404040"/>
                </a:solidFill>
              </a:rPr>
              <a:t>ASITT 1999</a:t>
            </a:r>
          </a:p>
          <a:p>
            <a:pPr lvl="1">
              <a:buFont typeface="Wingdings" panose="05000000000000000000" pitchFamily="2" charset="2"/>
              <a:buChar char="§"/>
            </a:pPr>
            <a:r>
              <a:rPr lang="en-US" altLang="nl-NL" dirty="0">
                <a:solidFill>
                  <a:srgbClr val="404040"/>
                </a:solidFill>
              </a:rPr>
              <a:t>Anders </a:t>
            </a:r>
            <a:r>
              <a:rPr lang="en-US" altLang="nl-NL" dirty="0" err="1">
                <a:solidFill>
                  <a:srgbClr val="404040"/>
                </a:solidFill>
              </a:rPr>
              <a:t>Kijken</a:t>
            </a:r>
            <a:r>
              <a:rPr lang="en-US" altLang="nl-NL" dirty="0">
                <a:solidFill>
                  <a:srgbClr val="404040"/>
                </a:solidFill>
              </a:rPr>
              <a:t> </a:t>
            </a:r>
            <a:r>
              <a:rPr lang="en-US" altLang="nl-NL" dirty="0" err="1">
                <a:solidFill>
                  <a:srgbClr val="404040"/>
                </a:solidFill>
              </a:rPr>
              <a:t>naar</a:t>
            </a:r>
            <a:r>
              <a:rPr lang="en-US" altLang="nl-NL" dirty="0">
                <a:solidFill>
                  <a:srgbClr val="404040"/>
                </a:solidFill>
              </a:rPr>
              <a:t> </a:t>
            </a:r>
            <a:r>
              <a:rPr lang="en-US" altLang="nl-NL" dirty="0" err="1">
                <a:solidFill>
                  <a:srgbClr val="404040"/>
                </a:solidFill>
              </a:rPr>
              <a:t>Kinderen</a:t>
            </a:r>
            <a:r>
              <a:rPr lang="en-US" altLang="nl-NL" dirty="0">
                <a:solidFill>
                  <a:srgbClr val="404040"/>
                </a:solidFill>
              </a:rPr>
              <a:t> (AKK) </a:t>
            </a:r>
          </a:p>
          <a:p>
            <a:pPr lvl="1">
              <a:buFont typeface="Wingdings" panose="05000000000000000000" pitchFamily="2" charset="2"/>
              <a:buChar char="§"/>
            </a:pPr>
            <a:r>
              <a:rPr lang="en-US" altLang="nl-NL" dirty="0" err="1">
                <a:solidFill>
                  <a:srgbClr val="404040"/>
                </a:solidFill>
              </a:rPr>
              <a:t>Nederlandse</a:t>
            </a:r>
            <a:r>
              <a:rPr lang="en-US" altLang="nl-NL" dirty="0">
                <a:solidFill>
                  <a:srgbClr val="404040"/>
                </a:solidFill>
              </a:rPr>
              <a:t> </a:t>
            </a:r>
            <a:r>
              <a:rPr lang="en-US" altLang="nl-NL" dirty="0" err="1">
                <a:solidFill>
                  <a:srgbClr val="404040"/>
                </a:solidFill>
              </a:rPr>
              <a:t>stichting</a:t>
            </a:r>
            <a:r>
              <a:rPr lang="en-US" altLang="nl-NL" dirty="0">
                <a:solidFill>
                  <a:srgbClr val="404040"/>
                </a:solidFill>
              </a:rPr>
              <a:t> </a:t>
            </a:r>
            <a:r>
              <a:rPr lang="en-US" altLang="nl-NL" dirty="0" err="1">
                <a:solidFill>
                  <a:srgbClr val="404040"/>
                </a:solidFill>
              </a:rPr>
              <a:t>voor</a:t>
            </a:r>
            <a:r>
              <a:rPr lang="en-US" altLang="nl-NL" dirty="0">
                <a:solidFill>
                  <a:srgbClr val="404040"/>
                </a:solidFill>
              </a:rPr>
              <a:t> </a:t>
            </a:r>
            <a:r>
              <a:rPr lang="en-US" altLang="nl-NL" dirty="0" err="1">
                <a:solidFill>
                  <a:srgbClr val="404040"/>
                </a:solidFill>
              </a:rPr>
              <a:t>sensorische</a:t>
            </a:r>
            <a:r>
              <a:rPr lang="en-US" altLang="nl-NL" dirty="0">
                <a:solidFill>
                  <a:srgbClr val="404040"/>
                </a:solidFill>
              </a:rPr>
              <a:t> </a:t>
            </a:r>
            <a:r>
              <a:rPr lang="en-US" altLang="nl-NL" dirty="0" err="1">
                <a:solidFill>
                  <a:srgbClr val="404040"/>
                </a:solidFill>
              </a:rPr>
              <a:t>informatie</a:t>
            </a:r>
            <a:r>
              <a:rPr lang="en-US" altLang="nl-NL" dirty="0">
                <a:solidFill>
                  <a:srgbClr val="404040"/>
                </a:solidFill>
              </a:rPr>
              <a:t> </a:t>
            </a:r>
            <a:r>
              <a:rPr lang="en-US" altLang="nl-NL" dirty="0" err="1">
                <a:solidFill>
                  <a:srgbClr val="404040"/>
                </a:solidFill>
              </a:rPr>
              <a:t>verwerking</a:t>
            </a:r>
            <a:r>
              <a:rPr lang="en-US" altLang="nl-NL" dirty="0">
                <a:solidFill>
                  <a:srgbClr val="404040"/>
                </a:solidFill>
              </a:rPr>
              <a:t> (NSSI)</a:t>
            </a:r>
          </a:p>
          <a:p>
            <a:pPr lvl="1">
              <a:buFont typeface="Wingdings" panose="05000000000000000000" pitchFamily="2" charset="2"/>
              <a:buChar char="§"/>
            </a:pPr>
            <a:r>
              <a:rPr lang="en-US" altLang="nl-NL" dirty="0" err="1">
                <a:solidFill>
                  <a:srgbClr val="404040"/>
                </a:solidFill>
              </a:rPr>
              <a:t>Els</a:t>
            </a:r>
            <a:r>
              <a:rPr lang="en-US" altLang="nl-NL" dirty="0">
                <a:solidFill>
                  <a:srgbClr val="404040"/>
                </a:solidFill>
              </a:rPr>
              <a:t> </a:t>
            </a:r>
            <a:r>
              <a:rPr lang="en-US" altLang="nl-NL" dirty="0" err="1">
                <a:solidFill>
                  <a:srgbClr val="404040"/>
                </a:solidFill>
              </a:rPr>
              <a:t>Rengenhart</a:t>
            </a:r>
            <a:r>
              <a:rPr lang="en-US" altLang="nl-NL" dirty="0">
                <a:solidFill>
                  <a:srgbClr val="404040"/>
                </a:solidFill>
              </a:rPr>
              <a:t> </a:t>
            </a:r>
            <a:r>
              <a:rPr lang="en-US" altLang="nl-NL" dirty="0" err="1">
                <a:solidFill>
                  <a:srgbClr val="404040"/>
                </a:solidFill>
              </a:rPr>
              <a:t>sensomotorische</a:t>
            </a:r>
            <a:r>
              <a:rPr lang="en-US" altLang="nl-NL" dirty="0">
                <a:solidFill>
                  <a:srgbClr val="404040"/>
                </a:solidFill>
              </a:rPr>
              <a:t> </a:t>
            </a:r>
            <a:r>
              <a:rPr lang="en-US" altLang="nl-NL" dirty="0" err="1">
                <a:solidFill>
                  <a:srgbClr val="404040"/>
                </a:solidFill>
              </a:rPr>
              <a:t>integratie</a:t>
            </a:r>
            <a:endParaRPr lang="en-US" altLang="nl-NL" dirty="0">
              <a:solidFill>
                <a:srgbClr val="404040"/>
              </a:solidFill>
            </a:endParaRPr>
          </a:p>
          <a:p>
            <a:pPr lvl="1">
              <a:buFont typeface="Wingdings" panose="05000000000000000000" pitchFamily="2" charset="2"/>
              <a:buChar char="§"/>
            </a:pPr>
            <a:r>
              <a:rPr lang="en-US" altLang="nl-NL" dirty="0">
                <a:solidFill>
                  <a:srgbClr val="404040"/>
                </a:solidFill>
              </a:rPr>
              <a:t>Facet </a:t>
            </a:r>
            <a:r>
              <a:rPr lang="en-US" altLang="nl-NL" dirty="0" err="1">
                <a:solidFill>
                  <a:srgbClr val="404040"/>
                </a:solidFill>
              </a:rPr>
              <a:t>trainingen</a:t>
            </a:r>
            <a:r>
              <a:rPr lang="en-US" altLang="nl-NL" dirty="0">
                <a:solidFill>
                  <a:srgbClr val="404040"/>
                </a:solidFill>
              </a:rPr>
              <a:t>/</a:t>
            </a:r>
            <a:r>
              <a:rPr lang="en-US" altLang="nl-NL" dirty="0" err="1">
                <a:solidFill>
                  <a:srgbClr val="404040"/>
                </a:solidFill>
              </a:rPr>
              <a:t>estasi</a:t>
            </a:r>
            <a:r>
              <a:rPr lang="en-US" altLang="nl-NL" dirty="0">
                <a:solidFill>
                  <a:srgbClr val="404040"/>
                </a:solidFill>
              </a:rPr>
              <a:t> (</a:t>
            </a:r>
            <a:r>
              <a:rPr lang="en-US" altLang="nl-NL" dirty="0" err="1">
                <a:solidFill>
                  <a:srgbClr val="404040"/>
                </a:solidFill>
              </a:rPr>
              <a:t>zorg</a:t>
            </a:r>
            <a:r>
              <a:rPr lang="en-US" altLang="nl-NL" dirty="0">
                <a:solidFill>
                  <a:srgbClr val="404040"/>
                </a:solidFill>
              </a:rPr>
              <a:t> </a:t>
            </a:r>
            <a:r>
              <a:rPr lang="en-US" altLang="nl-NL" dirty="0" err="1">
                <a:solidFill>
                  <a:srgbClr val="404040"/>
                </a:solidFill>
              </a:rPr>
              <a:t>en</a:t>
            </a:r>
            <a:r>
              <a:rPr lang="en-US" altLang="nl-NL" dirty="0">
                <a:solidFill>
                  <a:srgbClr val="404040"/>
                </a:solidFill>
              </a:rPr>
              <a:t> </a:t>
            </a:r>
            <a:r>
              <a:rPr lang="en-US" altLang="nl-NL" dirty="0" err="1">
                <a:solidFill>
                  <a:srgbClr val="404040"/>
                </a:solidFill>
              </a:rPr>
              <a:t>speciaal</a:t>
            </a:r>
            <a:r>
              <a:rPr lang="en-US" altLang="nl-NL" dirty="0">
                <a:solidFill>
                  <a:srgbClr val="404040"/>
                </a:solidFill>
              </a:rPr>
              <a:t> </a:t>
            </a:r>
            <a:r>
              <a:rPr lang="en-US" altLang="nl-NL" dirty="0" err="1">
                <a:solidFill>
                  <a:srgbClr val="404040"/>
                </a:solidFill>
              </a:rPr>
              <a:t>onderwijs</a:t>
            </a:r>
            <a:r>
              <a:rPr lang="en-US" altLang="nl-NL" dirty="0">
                <a:solidFill>
                  <a:srgbClr val="404040"/>
                </a:solidFill>
              </a:rPr>
              <a:t>)</a:t>
            </a:r>
          </a:p>
          <a:p>
            <a:pPr lvl="1">
              <a:buFont typeface="Wingdings" panose="05000000000000000000" pitchFamily="2" charset="2"/>
              <a:buChar char="§"/>
            </a:pPr>
            <a:r>
              <a:rPr lang="en-US" altLang="nl-NL" dirty="0">
                <a:solidFill>
                  <a:srgbClr val="404040"/>
                </a:solidFill>
              </a:rPr>
              <a:t>SIEM </a:t>
            </a:r>
            <a:r>
              <a:rPr lang="en-US" altLang="nl-NL" dirty="0" err="1">
                <a:solidFill>
                  <a:srgbClr val="404040"/>
                </a:solidFill>
              </a:rPr>
              <a:t>gericht</a:t>
            </a:r>
            <a:r>
              <a:rPr lang="en-US" altLang="nl-NL" dirty="0">
                <a:solidFill>
                  <a:srgbClr val="404040"/>
                </a:solidFill>
              </a:rPr>
              <a:t> op </a:t>
            </a:r>
            <a:r>
              <a:rPr lang="en-US" altLang="nl-NL" dirty="0" err="1">
                <a:solidFill>
                  <a:srgbClr val="404040"/>
                </a:solidFill>
              </a:rPr>
              <a:t>kinderen</a:t>
            </a:r>
            <a:endParaRPr lang="nl-NL" altLang="nl-NL" dirty="0">
              <a:solidFill>
                <a:srgbClr val="404040"/>
              </a:solidFill>
            </a:endParaRPr>
          </a:p>
        </p:txBody>
      </p:sp>
    </p:spTree>
    <p:extLst>
      <p:ext uri="{BB962C8B-B14F-4D97-AF65-F5344CB8AC3E}">
        <p14:creationId xmlns:p14="http://schemas.microsoft.com/office/powerpoint/2010/main" val="2949672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Definitie van sensorische integratie</a:t>
            </a:r>
            <a:br>
              <a:rPr lang="nl-NL" dirty="0"/>
            </a:br>
            <a:r>
              <a:rPr lang="nl-NL" sz="2000" dirty="0"/>
              <a:t>volgens A. Jean Ayres</a:t>
            </a:r>
            <a:endParaRPr lang="nl-NL" dirty="0"/>
          </a:p>
        </p:txBody>
      </p:sp>
      <p:sp>
        <p:nvSpPr>
          <p:cNvPr id="3" name="Tijdelijke aanduiding voor inhoud 2"/>
          <p:cNvSpPr>
            <a:spLocks noGrp="1"/>
          </p:cNvSpPr>
          <p:nvPr>
            <p:ph idx="1"/>
          </p:nvPr>
        </p:nvSpPr>
        <p:spPr/>
        <p:txBody>
          <a:bodyPr/>
          <a:lstStyle/>
          <a:p>
            <a:pPr marL="0" indent="0">
              <a:buNone/>
            </a:pPr>
            <a:r>
              <a:rPr lang="nl-NL" dirty="0"/>
              <a:t>Het vermogen van mensen om prikkels vanuit de wereld om ons heen en vanuit ons eigen lichaam:</a:t>
            </a:r>
          </a:p>
          <a:p>
            <a:pPr marL="0" indent="0">
              <a:buNone/>
            </a:pPr>
            <a:r>
              <a:rPr lang="nl-NL" dirty="0"/>
              <a:t>	- op te nemen</a:t>
            </a:r>
          </a:p>
          <a:p>
            <a:pPr marL="0" indent="0">
              <a:buNone/>
            </a:pPr>
            <a:r>
              <a:rPr lang="nl-NL" dirty="0"/>
              <a:t>	- te verwerken </a:t>
            </a:r>
          </a:p>
          <a:p>
            <a:pPr marL="0" indent="0">
              <a:buNone/>
            </a:pPr>
            <a:r>
              <a:rPr lang="nl-NL" dirty="0"/>
              <a:t>	- en de informatie met elkaar te verbinden</a:t>
            </a:r>
          </a:p>
          <a:p>
            <a:pPr marL="0" indent="0">
              <a:buNone/>
            </a:pPr>
            <a:r>
              <a:rPr lang="nl-NL" dirty="0"/>
              <a:t>Dit is nodig om in verschillende situaties op een juiste manier te          kunnen reageren.</a:t>
            </a:r>
          </a:p>
        </p:txBody>
      </p:sp>
    </p:spTree>
    <p:extLst>
      <p:ext uri="{BB962C8B-B14F-4D97-AF65-F5344CB8AC3E}">
        <p14:creationId xmlns:p14="http://schemas.microsoft.com/office/powerpoint/2010/main" val="2950439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Afbeelding 10" descr="SI KLOK.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30529" y="3336132"/>
            <a:ext cx="2808288"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Afbeelding 6" descr="SI ga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67214" y="3789363"/>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Tijdelijke aanduiding voor inhoud 8" descr="SI trap.jpg"/>
          <p:cNvPicPr>
            <a:picLocks noGrp="1" noChangeAspect="1"/>
          </p:cNvPicPr>
          <p:nvPr>
            <p:ph idx="4294967295"/>
          </p:nvPr>
        </p:nvPicPr>
        <p:blipFill>
          <a:blip r:embed="rId4">
            <a:extLst>
              <a:ext uri="{28A0092B-C50C-407E-A947-70E740481C1C}">
                <a14:useLocalDpi xmlns:a14="http://schemas.microsoft.com/office/drawing/2010/main" val="0"/>
              </a:ext>
            </a:extLst>
          </a:blip>
          <a:srcRect/>
          <a:stretch>
            <a:fillRect/>
          </a:stretch>
        </p:blipFill>
        <p:spPr>
          <a:xfrm>
            <a:off x="2226866" y="3925888"/>
            <a:ext cx="2590800" cy="2532062"/>
          </a:xfrm>
        </p:spPr>
      </p:pic>
      <p:sp>
        <p:nvSpPr>
          <p:cNvPr id="13317" name="Titel 6"/>
          <p:cNvSpPr>
            <a:spLocks noGrp="1"/>
          </p:cNvSpPr>
          <p:nvPr>
            <p:ph type="title" idx="4294967295"/>
          </p:nvPr>
        </p:nvSpPr>
        <p:spPr/>
        <p:txBody>
          <a:bodyPr/>
          <a:lstStyle/>
          <a:p>
            <a:r>
              <a:rPr lang="nl-NL" altLang="nl-NL" dirty="0"/>
              <a:t>    Voorbeelden SI-proces uit  dagelijks leven</a:t>
            </a:r>
          </a:p>
        </p:txBody>
      </p:sp>
      <p:pic>
        <p:nvPicPr>
          <p:cNvPr id="13318" name="Afbeelding 9" descr="SI trei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24338" y="1773238"/>
            <a:ext cx="3651250"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Afbeelding 5" descr="SI fiets stoplicht.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07331" y="1820863"/>
            <a:ext cx="2843213"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9985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D7ECA4-6D6B-459E-BCAA-AD92913FB415}"/>
              </a:ext>
            </a:extLst>
          </p:cNvPr>
          <p:cNvSpPr>
            <a:spLocks noGrp="1"/>
          </p:cNvSpPr>
          <p:nvPr>
            <p:ph type="title"/>
          </p:nvPr>
        </p:nvSpPr>
        <p:spPr/>
        <p:txBody>
          <a:bodyPr/>
          <a:lstStyle/>
          <a:p>
            <a:r>
              <a:rPr lang="nl-NL"/>
              <a:t>Voorbeelden van problemen in het SI-   proces</a:t>
            </a:r>
            <a:endParaRPr lang="nl-NL" dirty="0"/>
          </a:p>
        </p:txBody>
      </p:sp>
      <p:pic>
        <p:nvPicPr>
          <p:cNvPr id="1026" name="Picture 2" descr="De bronafbeelding bekijken">
            <a:extLst>
              <a:ext uri="{FF2B5EF4-FFF2-40B4-BE49-F238E27FC236}">
                <a16:creationId xmlns:a16="http://schemas.microsoft.com/office/drawing/2014/main" id="{714D2DFB-8028-44EB-9483-35FECFA3BC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8813" y="1919323"/>
            <a:ext cx="2619375" cy="28860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FAAE9C9-0505-4D71-B89E-92E6C92C7E7A}"/>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023702" y="1972541"/>
            <a:ext cx="2651126" cy="13255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e bronafbeelding bekijken">
            <a:extLst>
              <a:ext uri="{FF2B5EF4-FFF2-40B4-BE49-F238E27FC236}">
                <a16:creationId xmlns:a16="http://schemas.microsoft.com/office/drawing/2014/main" id="{E9E8E0B2-84F5-45EA-80DD-D5A6B3694A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0255" y="3229769"/>
            <a:ext cx="1924050" cy="19240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087971AA-F474-4B53-9400-E507D27A12B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49394" y="2063749"/>
            <a:ext cx="2219325" cy="22193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De bronafbeelding bekijken">
            <a:extLst>
              <a:ext uri="{FF2B5EF4-FFF2-40B4-BE49-F238E27FC236}">
                <a16:creationId xmlns:a16="http://schemas.microsoft.com/office/drawing/2014/main" id="{B8473F8E-B3FA-46E9-9853-9DDE8DC654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2005" y="5087252"/>
            <a:ext cx="4017228" cy="121133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De bronafbeelding bekijken">
            <a:extLst>
              <a:ext uri="{FF2B5EF4-FFF2-40B4-BE49-F238E27FC236}">
                <a16:creationId xmlns:a16="http://schemas.microsoft.com/office/drawing/2014/main" id="{E126CE7C-AB53-47FB-918D-BB1DB33412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8157" y="4283074"/>
            <a:ext cx="2219326" cy="2219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844823"/>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1758</TotalTime>
  <Words>1168</Words>
  <Application>Microsoft Office PowerPoint</Application>
  <PresentationFormat>Breedbeeld</PresentationFormat>
  <Paragraphs>204</Paragraphs>
  <Slides>51</Slides>
  <Notes>2</Notes>
  <HiddenSlides>0</HiddenSlides>
  <MMClips>3</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51</vt:i4>
      </vt:variant>
    </vt:vector>
  </HeadingPairs>
  <TitlesOfParts>
    <vt:vector size="58" baseType="lpstr">
      <vt:lpstr>Arial</vt:lpstr>
      <vt:lpstr>Calibri</vt:lpstr>
      <vt:lpstr>Calibri Light</vt:lpstr>
      <vt:lpstr>Open Sans</vt:lpstr>
      <vt:lpstr>Wingdings</vt:lpstr>
      <vt:lpstr>Wingdings 2</vt:lpstr>
      <vt:lpstr>Kantoorthema</vt:lpstr>
      <vt:lpstr> Cursusdag 1 </vt:lpstr>
      <vt:lpstr>PowerPoint-presentatie</vt:lpstr>
      <vt:lpstr>Basiscursus 2 daagse en verdieping 3 daagse samen volledige ASITT scholing</vt:lpstr>
      <vt:lpstr>PowerPoint-presentatie</vt:lpstr>
      <vt:lpstr>Het ontstaan van de ASITT</vt:lpstr>
      <vt:lpstr>  S.I. In Nederland</vt:lpstr>
      <vt:lpstr>Definitie van sensorische integratie volgens A. Jean Ayres</vt:lpstr>
      <vt:lpstr>    Voorbeelden SI-proces uit  dagelijks leven</vt:lpstr>
      <vt:lpstr>Voorbeelden van problemen in het SI-   proces</vt:lpstr>
      <vt:lpstr>Wat te doen bij problemen in het proces van sensorische informatieverwerking</vt:lpstr>
      <vt:lpstr>PowerPoint-presentatie</vt:lpstr>
      <vt:lpstr>PowerPoint-presentatie</vt:lpstr>
      <vt:lpstr>Alertheid/Arousal  staat van paraatheid van het CZS om te reageren op de situatie</vt:lpstr>
      <vt:lpstr>Het Filter</vt:lpstr>
      <vt:lpstr>Het Filter</vt:lpstr>
      <vt:lpstr>Schema J. Ayres</vt:lpstr>
      <vt:lpstr>  Schema bij volwassenen toepassen </vt:lpstr>
      <vt:lpstr>PowerPoint-presentatie</vt:lpstr>
      <vt:lpstr>Hoe inventariseer je SI problematiek bij volwassen patiënten?</vt:lpstr>
      <vt:lpstr> Inhoud presentatie  </vt:lpstr>
      <vt:lpstr>Diagnosegroepen</vt:lpstr>
      <vt:lpstr>Klachten</vt:lpstr>
      <vt:lpstr>Type patiënten en kenmerken</vt:lpstr>
      <vt:lpstr>Principes van het ASITT protocol</vt:lpstr>
      <vt:lpstr>Doel ASITT</vt:lpstr>
      <vt:lpstr>Onderdelen ASITT protocol</vt:lpstr>
      <vt:lpstr>Overige aandachtspunten</vt:lpstr>
      <vt:lpstr>Inventariseren SI problematiek</vt:lpstr>
      <vt:lpstr>Besluitvorming wel/geen SI behandeling</vt:lpstr>
      <vt:lpstr>Indeling behandelcategorie</vt:lpstr>
      <vt:lpstr>Behandelteam</vt:lpstr>
      <vt:lpstr>PowerPoint-presentatie</vt:lpstr>
      <vt:lpstr>ASITT en de  onderliggende neurologie </vt:lpstr>
      <vt:lpstr>   OEFEN CASUS</vt:lpstr>
      <vt:lpstr>PowerPoint-presentatie</vt:lpstr>
      <vt:lpstr>Video van prof. Kingma: Waarom het evenwichtsorgaan het leven van miljoenen mensen verpest.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   Diep zitten</vt:lpstr>
      <vt:lpstr>Regulatie oefeningen</vt:lpstr>
      <vt:lpstr>PowerPoint-presentatie</vt:lpstr>
      <vt:lpstr>Huiswerk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Marinka Janssen</dc:creator>
  <cp:lastModifiedBy>Marielle Kok</cp:lastModifiedBy>
  <cp:revision>37</cp:revision>
  <dcterms:created xsi:type="dcterms:W3CDTF">2016-01-27T14:31:09Z</dcterms:created>
  <dcterms:modified xsi:type="dcterms:W3CDTF">2022-02-17T18:34:11Z</dcterms:modified>
</cp:coreProperties>
</file>